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notesSlides/notesSlide1.xml" ContentType="application/vnd.openxmlformats-officedocument.presentationml.notesSlide+xml"/>
  <Override PartName="/ppt/charts/chart10.xml" ContentType="application/vnd.openxmlformats-officedocument.drawingml.chart+xml"/>
  <Override PartName="/ppt/drawings/drawing3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69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257" r:id="rId28"/>
    <p:sldId id="258" r:id="rId29"/>
    <p:sldId id="259" r:id="rId30"/>
    <p:sldId id="260" r:id="rId31"/>
    <p:sldId id="262" r:id="rId32"/>
    <p:sldId id="263" r:id="rId33"/>
    <p:sldId id="264" r:id="rId34"/>
    <p:sldId id="276" r:id="rId35"/>
    <p:sldId id="277" r:id="rId36"/>
    <p:sldId id="278" r:id="rId37"/>
    <p:sldId id="279" r:id="rId38"/>
    <p:sldId id="280" r:id="rId39"/>
    <p:sldId id="288" r:id="rId40"/>
    <p:sldId id="287" r:id="rId41"/>
    <p:sldId id="283" r:id="rId42"/>
    <p:sldId id="284" r:id="rId43"/>
    <p:sldId id="285" r:id="rId44"/>
    <p:sldId id="313" r:id="rId45"/>
    <p:sldId id="314" r:id="rId46"/>
    <p:sldId id="315" r:id="rId4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48" autoAdjust="0"/>
  </p:normalViewPr>
  <p:slideViewPr>
    <p:cSldViewPr>
      <p:cViewPr varScale="1">
        <p:scale>
          <a:sx n="97" d="100"/>
          <a:sy n="97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Pr&#233;parations%20graphiques%20pour%20Monrovia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AppData\Local\Temp\Food_price_indices_dat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AppData\Local\Temp\Food_price_indices_dat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Classeur4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rix%20et%20march&#233;s%20agricoles\Contrats%20&#224;%20terme%20et%20option%20sur%20le%20milling%20wheat%202000-12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acques\Documents\c&#233;r&#233;ales\Exportations%20de%20c&#233;r&#233;ales%20principaux%20exportateurs%202000-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démographique : p</a:t>
            </a: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rojections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2000-2100 pour ASS, CEDEAO, UE28, millions d'habitants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5703679833422161E-2"/>
          <c:y val="9.202123367245342E-2"/>
          <c:w val="0.90602596404624092"/>
          <c:h val="0.84951837668556296"/>
        </c:manualLayout>
      </c:layout>
      <c:lineChart>
        <c:grouping val="standard"/>
        <c:varyColors val="0"/>
        <c:ser>
          <c:idx val="0"/>
          <c:order val="0"/>
          <c:tx>
            <c:strRef>
              <c:f>Feuil1!$A$76</c:f>
              <c:strCache>
                <c:ptCount val="1"/>
                <c:pt idx="0">
                  <c:v>Afrique subsaharienne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5"/>
              <c:layout>
                <c:manualLayout>
                  <c:x val="-6.5070576028584529E-2"/>
                  <c:y val="-3.0519028185377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Feuil1!$B$76:$H$76</c:f>
              <c:numCache>
                <c:formatCode>General</c:formatCode>
                <c:ptCount val="7"/>
                <c:pt idx="0">
                  <c:v>639</c:v>
                </c:pt>
                <c:pt idx="1">
                  <c:v>832</c:v>
                </c:pt>
                <c:pt idx="2">
                  <c:v>1078</c:v>
                </c:pt>
                <c:pt idx="3">
                  <c:v>1368</c:v>
                </c:pt>
                <c:pt idx="4">
                  <c:v>1705</c:v>
                </c:pt>
                <c:pt idx="5">
                  <c:v>2075</c:v>
                </c:pt>
                <c:pt idx="6">
                  <c:v>3816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Feuil1!$A$77</c:f>
              <c:strCache>
                <c:ptCount val="1"/>
                <c:pt idx="0">
                  <c:v>CEDEAO</c:v>
                </c:pt>
              </c:strCache>
            </c:strRef>
          </c:tx>
          <c:spPr>
            <a:ln w="57150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3356960485568745E-2"/>
                  <c:y val="2.0346018790251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708252402258576E-2"/>
                  <c:y val="3.35332531913403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914072445779869E-2"/>
                  <c:y val="2.97654719338864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Feuil1!$B$77:$H$77</c:f>
              <c:numCache>
                <c:formatCode>General</c:formatCode>
                <c:ptCount val="7"/>
                <c:pt idx="0">
                  <c:v>231</c:v>
                </c:pt>
                <c:pt idx="1">
                  <c:v>302</c:v>
                </c:pt>
                <c:pt idx="2">
                  <c:v>395</c:v>
                </c:pt>
                <c:pt idx="3">
                  <c:v>510</c:v>
                </c:pt>
                <c:pt idx="4">
                  <c:v>649</c:v>
                </c:pt>
                <c:pt idx="5">
                  <c:v>807</c:v>
                </c:pt>
                <c:pt idx="6">
                  <c:v>1622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Feuil1!$A$78</c:f>
              <c:strCache>
                <c:ptCount val="1"/>
                <c:pt idx="0">
                  <c:v>UE28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8816492587392279E-2"/>
                  <c:y val="1.4694346904070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897428383745204E-2"/>
                  <c:y val="2.0346018790251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9302840393001992E-2"/>
                  <c:y val="4.10688157062483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7735312448541898E-2"/>
                  <c:y val="4.48365969637023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Feuil1!$B$78:$H$78</c:f>
              <c:numCache>
                <c:formatCode>General</c:formatCode>
                <c:ptCount val="7"/>
                <c:pt idx="0">
                  <c:v>488</c:v>
                </c:pt>
                <c:pt idx="1">
                  <c:v>506</c:v>
                </c:pt>
                <c:pt idx="2">
                  <c:v>515</c:v>
                </c:pt>
                <c:pt idx="3">
                  <c:v>518</c:v>
                </c:pt>
                <c:pt idx="4">
                  <c:v>516</c:v>
                </c:pt>
                <c:pt idx="5">
                  <c:v>512</c:v>
                </c:pt>
                <c:pt idx="6">
                  <c:v>474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6747776"/>
        <c:axId val="146749312"/>
      </c:lineChart>
      <c:catAx>
        <c:axId val="146747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146749312"/>
        <c:crosses val="autoZero"/>
        <c:auto val="1"/>
        <c:lblAlgn val="ctr"/>
        <c:lblOffset val="100"/>
        <c:noMultiLvlLbl val="0"/>
      </c:catAx>
      <c:valAx>
        <c:axId val="146749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467477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9152285651793524"/>
          <c:y val="0.16766626595670198"/>
          <c:w val="0.6561735876383944"/>
          <c:h val="4.8809529460489325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Droits de douane SPG sur les exportations de CI, Ghana et Nigéria vers l'UE si pas d'APE (exportations 2013, M$)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Feuil1!$A$1353</c:f>
              <c:strCache>
                <c:ptCount val="1"/>
                <c:pt idx="0">
                  <c:v> Ss-total agricole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Feuil1!$B$1352:$E$1352</c:f>
              <c:strCache>
                <c:ptCount val="4"/>
                <c:pt idx="0">
                  <c:v>Côte d'Ivoire</c:v>
                </c:pt>
                <c:pt idx="1">
                  <c:v>Ghana</c:v>
                </c:pt>
                <c:pt idx="2">
                  <c:v>Nigéria</c:v>
                </c:pt>
                <c:pt idx="3">
                  <c:v>Les 3 non PMA</c:v>
                </c:pt>
              </c:strCache>
            </c:strRef>
          </c:cat>
          <c:val>
            <c:numRef>
              <c:f>Feuil1!$B$1353:$E$1353</c:f>
              <c:numCache>
                <c:formatCode>General</c:formatCode>
                <c:ptCount val="4"/>
                <c:pt idx="0">
                  <c:v>129265</c:v>
                </c:pt>
                <c:pt idx="1">
                  <c:v>50717</c:v>
                </c:pt>
                <c:pt idx="2">
                  <c:v>6780</c:v>
                </c:pt>
                <c:pt idx="3">
                  <c:v>186764</c:v>
                </c:pt>
              </c:numCache>
            </c:numRef>
          </c:val>
        </c:ser>
        <c:ser>
          <c:idx val="1"/>
          <c:order val="1"/>
          <c:tx>
            <c:strRef>
              <c:f>Feuil1!$A$1354</c:f>
              <c:strCache>
                <c:ptCount val="1"/>
                <c:pt idx="0">
                  <c:v>Ss-total non agricole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1.3888888888888889E-3"/>
                  <c:y val="-1.2962962962962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Feuil1!$B$1352:$E$1352</c:f>
              <c:strCache>
                <c:ptCount val="4"/>
                <c:pt idx="0">
                  <c:v>Côte d'Ivoire</c:v>
                </c:pt>
                <c:pt idx="1">
                  <c:v>Ghana</c:v>
                </c:pt>
                <c:pt idx="2">
                  <c:v>Nigéria</c:v>
                </c:pt>
                <c:pt idx="3">
                  <c:v>Les 3 non PMA</c:v>
                </c:pt>
              </c:strCache>
            </c:strRef>
          </c:cat>
          <c:val>
            <c:numRef>
              <c:f>Feuil1!$B$1354:$E$1354</c:f>
              <c:numCache>
                <c:formatCode>General</c:formatCode>
                <c:ptCount val="4"/>
                <c:pt idx="0">
                  <c:v>2185</c:v>
                </c:pt>
                <c:pt idx="1">
                  <c:v>1584</c:v>
                </c:pt>
                <c:pt idx="2">
                  <c:v>8246</c:v>
                </c:pt>
                <c:pt idx="3">
                  <c:v>12013</c:v>
                </c:pt>
              </c:numCache>
            </c:numRef>
          </c:val>
        </c:ser>
        <c:ser>
          <c:idx val="2"/>
          <c:order val="2"/>
          <c:tx>
            <c:strRef>
              <c:f>Feuil1!$A$1355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2"/>
              <c:layout>
                <c:manualLayout>
                  <c:x val="-2.7777777777777779E-3"/>
                  <c:y val="-1.2962962962962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Feuil1!$B$1352:$E$1352</c:f>
              <c:strCache>
                <c:ptCount val="4"/>
                <c:pt idx="0">
                  <c:v>Côte d'Ivoire</c:v>
                </c:pt>
                <c:pt idx="1">
                  <c:v>Ghana</c:v>
                </c:pt>
                <c:pt idx="2">
                  <c:v>Nigéria</c:v>
                </c:pt>
                <c:pt idx="3">
                  <c:v>Les 3 non PMA</c:v>
                </c:pt>
              </c:strCache>
            </c:strRef>
          </c:cat>
          <c:val>
            <c:numRef>
              <c:f>Feuil1!$B$1355:$E$1355</c:f>
              <c:numCache>
                <c:formatCode>General</c:formatCode>
                <c:ptCount val="4"/>
                <c:pt idx="0">
                  <c:v>131450</c:v>
                </c:pt>
                <c:pt idx="1">
                  <c:v>52301</c:v>
                </c:pt>
                <c:pt idx="2">
                  <c:v>15026</c:v>
                </c:pt>
                <c:pt idx="3">
                  <c:v>198777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732096"/>
        <c:axId val="73733632"/>
      </c:barChart>
      <c:catAx>
        <c:axId val="73732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73733632"/>
        <c:crosses val="autoZero"/>
        <c:auto val="1"/>
        <c:lblAlgn val="ctr"/>
        <c:lblOffset val="100"/>
        <c:noMultiLvlLbl val="0"/>
      </c:catAx>
      <c:valAx>
        <c:axId val="73733632"/>
        <c:scaling>
          <c:orientation val="minMax"/>
          <c:max val="22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737320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396555118110235"/>
          <c:y val="0.17592592592592593"/>
          <c:w val="0.62317989938757656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Droits de douane SPG sur les exportations agricoles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CI, Ghana et Nigéria vers l'UE si pas d'APE, M de $</a:t>
            </a:r>
            <a:endParaRPr lang="fr-FR" sz="2400" dirty="0">
              <a:solidFill>
                <a:schemeClr val="bg1"/>
              </a:solidFill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Feuil1!$B$1362</c:f>
              <c:strCache>
                <c:ptCount val="1"/>
                <c:pt idx="0">
                  <c:v>Côte d'Ivoire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Feuil1!$A$1363:$A$1369</c:f>
              <c:strCache>
                <c:ptCount val="7"/>
                <c:pt idx="0">
                  <c:v>Cacao</c:v>
                </c:pt>
                <c:pt idx="1">
                  <c:v>Bananes</c:v>
                </c:pt>
                <c:pt idx="2">
                  <c:v>Poissons</c:v>
                </c:pt>
                <c:pt idx="3">
                  <c:v>Sucre</c:v>
                </c:pt>
                <c:pt idx="4">
                  <c:v>Ananas</c:v>
                </c:pt>
                <c:pt idx="5">
                  <c:v>Café</c:v>
                </c:pt>
                <c:pt idx="6">
                  <c:v>Huiles</c:v>
                </c:pt>
              </c:strCache>
            </c:strRef>
          </c:cat>
          <c:val>
            <c:numRef>
              <c:f>Feuil1!$B$1363:$B$1369</c:f>
              <c:numCache>
                <c:formatCode>General</c:formatCode>
                <c:ptCount val="7"/>
                <c:pt idx="0">
                  <c:v>50607</c:v>
                </c:pt>
                <c:pt idx="1">
                  <c:v>44297</c:v>
                </c:pt>
                <c:pt idx="2">
                  <c:v>28293</c:v>
                </c:pt>
                <c:pt idx="3">
                  <c:v>4456</c:v>
                </c:pt>
                <c:pt idx="4">
                  <c:v>490</c:v>
                </c:pt>
                <c:pt idx="5">
                  <c:v>784</c:v>
                </c:pt>
                <c:pt idx="6">
                  <c:v>339</c:v>
                </c:pt>
              </c:numCache>
            </c:numRef>
          </c:val>
        </c:ser>
        <c:ser>
          <c:idx val="1"/>
          <c:order val="1"/>
          <c:tx>
            <c:strRef>
              <c:f>Feuil1!$C$1362</c:f>
              <c:strCache>
                <c:ptCount val="1"/>
                <c:pt idx="0">
                  <c:v>Ghana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2.7777780815593338E-3"/>
                  <c:y val="6.111111111111110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777780815592826E-3"/>
                  <c:y val="-3.148148148148147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-3.148148148148147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Feuil1!$A$1363:$A$1369</c:f>
              <c:strCache>
                <c:ptCount val="7"/>
                <c:pt idx="0">
                  <c:v>Cacao</c:v>
                </c:pt>
                <c:pt idx="1">
                  <c:v>Bananes</c:v>
                </c:pt>
                <c:pt idx="2">
                  <c:v>Poissons</c:v>
                </c:pt>
                <c:pt idx="3">
                  <c:v>Sucre</c:v>
                </c:pt>
                <c:pt idx="4">
                  <c:v>Ananas</c:v>
                </c:pt>
                <c:pt idx="5">
                  <c:v>Café</c:v>
                </c:pt>
                <c:pt idx="6">
                  <c:v>Huiles</c:v>
                </c:pt>
              </c:strCache>
            </c:strRef>
          </c:cat>
          <c:val>
            <c:numRef>
              <c:f>Feuil1!$C$1363:$C$1369</c:f>
              <c:numCache>
                <c:formatCode>General</c:formatCode>
                <c:ptCount val="7"/>
                <c:pt idx="0">
                  <c:v>17766</c:v>
                </c:pt>
                <c:pt idx="1">
                  <c:v>7870</c:v>
                </c:pt>
                <c:pt idx="2">
                  <c:v>24116</c:v>
                </c:pt>
                <c:pt idx="3">
                  <c:v>1</c:v>
                </c:pt>
                <c:pt idx="4">
                  <c:v>927</c:v>
                </c:pt>
                <c:pt idx="6">
                  <c:v>39</c:v>
                </c:pt>
              </c:numCache>
            </c:numRef>
          </c:val>
        </c:ser>
        <c:ser>
          <c:idx val="2"/>
          <c:order val="2"/>
          <c:tx>
            <c:strRef>
              <c:f>Feuil1!$D$1362</c:f>
              <c:strCache>
                <c:ptCount val="1"/>
                <c:pt idx="0">
                  <c:v>Nigéria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>
                <c:manualLayout>
                  <c:x val="1.3888890407796413E-3"/>
                  <c:y val="9.77815689705453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90407796413E-3"/>
                  <c:y val="7.30806357538641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Feuil1!$A$1363:$A$1369</c:f>
              <c:strCache>
                <c:ptCount val="7"/>
                <c:pt idx="0">
                  <c:v>Cacao</c:v>
                </c:pt>
                <c:pt idx="1">
                  <c:v>Bananes</c:v>
                </c:pt>
                <c:pt idx="2">
                  <c:v>Poissons</c:v>
                </c:pt>
                <c:pt idx="3">
                  <c:v>Sucre</c:v>
                </c:pt>
                <c:pt idx="4">
                  <c:v>Ananas</c:v>
                </c:pt>
                <c:pt idx="5">
                  <c:v>Café</c:v>
                </c:pt>
                <c:pt idx="6">
                  <c:v>Huiles</c:v>
                </c:pt>
              </c:strCache>
            </c:strRef>
          </c:cat>
          <c:val>
            <c:numRef>
              <c:f>Feuil1!$D$1363:$D$1369</c:f>
              <c:numCache>
                <c:formatCode>General</c:formatCode>
                <c:ptCount val="7"/>
                <c:pt idx="0">
                  <c:v>4571</c:v>
                </c:pt>
                <c:pt idx="2">
                  <c:v>22093</c:v>
                </c:pt>
              </c:numCache>
            </c:numRef>
          </c:val>
        </c:ser>
        <c:ser>
          <c:idx val="3"/>
          <c:order val="3"/>
          <c:tx>
            <c:strRef>
              <c:f>Feuil1!$E$1362</c:f>
              <c:strCache>
                <c:ptCount val="1"/>
                <c:pt idx="0">
                  <c:v>Les 3 non PMA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5.55555555555557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Feuil1!$A$1363:$A$1369</c:f>
              <c:strCache>
                <c:ptCount val="7"/>
                <c:pt idx="0">
                  <c:v>Cacao</c:v>
                </c:pt>
                <c:pt idx="1">
                  <c:v>Bananes</c:v>
                </c:pt>
                <c:pt idx="2">
                  <c:v>Poissons</c:v>
                </c:pt>
                <c:pt idx="3">
                  <c:v>Sucre</c:v>
                </c:pt>
                <c:pt idx="4">
                  <c:v>Ananas</c:v>
                </c:pt>
                <c:pt idx="5">
                  <c:v>Café</c:v>
                </c:pt>
                <c:pt idx="6">
                  <c:v>Huiles</c:v>
                </c:pt>
              </c:strCache>
            </c:strRef>
          </c:cat>
          <c:val>
            <c:numRef>
              <c:f>Feuil1!$E$1363:$E$1369</c:f>
              <c:numCache>
                <c:formatCode>General</c:formatCode>
                <c:ptCount val="7"/>
                <c:pt idx="0">
                  <c:v>72945</c:v>
                </c:pt>
                <c:pt idx="1">
                  <c:v>52168</c:v>
                </c:pt>
                <c:pt idx="2">
                  <c:v>54615</c:v>
                </c:pt>
                <c:pt idx="3">
                  <c:v>4457</c:v>
                </c:pt>
                <c:pt idx="4">
                  <c:v>1417</c:v>
                </c:pt>
                <c:pt idx="5">
                  <c:v>784</c:v>
                </c:pt>
                <c:pt idx="6">
                  <c:v>378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791744"/>
        <c:axId val="73814016"/>
      </c:barChart>
      <c:catAx>
        <c:axId val="73791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73814016"/>
        <c:crosses val="autoZero"/>
        <c:auto val="1"/>
        <c:lblAlgn val="ctr"/>
        <c:lblOffset val="100"/>
        <c:noMultiLvlLbl val="0"/>
      </c:catAx>
      <c:valAx>
        <c:axId val="73814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737917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338300780654063"/>
          <c:y val="0.20555555555555555"/>
          <c:w val="0.64490066107837496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anti-APE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 importations extra-AO par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M$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Feuil1!$B$3649</c:f>
              <c:strCache>
                <c:ptCount val="1"/>
                <c:pt idx="0">
                  <c:v>Taxe anti-APE par Etat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Feuil1!$A$3650:$A$3665</c:f>
              <c:strCache>
                <c:ptCount val="16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  <c:pt idx="15">
                  <c:v>Mauritanie</c:v>
                </c:pt>
              </c:strCache>
            </c:strRef>
          </c:cat>
          <c:val>
            <c:numRef>
              <c:f>Feuil1!$B$3650:$B$3665</c:f>
              <c:numCache>
                <c:formatCode>General</c:formatCode>
                <c:ptCount val="16"/>
                <c:pt idx="0">
                  <c:v>6.694</c:v>
                </c:pt>
                <c:pt idx="1">
                  <c:v>6.8129999999999997</c:v>
                </c:pt>
                <c:pt idx="2">
                  <c:v>0.59799999999999998</c:v>
                </c:pt>
                <c:pt idx="3">
                  <c:v>3.7250000000000001</c:v>
                </c:pt>
                <c:pt idx="4">
                  <c:v>2.7490000000000001</c:v>
                </c:pt>
                <c:pt idx="5">
                  <c:v>10.459</c:v>
                </c:pt>
                <c:pt idx="6">
                  <c:v>3.6259999999999999</c:v>
                </c:pt>
                <c:pt idx="7">
                  <c:v>0.498</c:v>
                </c:pt>
                <c:pt idx="8">
                  <c:v>3.7850000000000001</c:v>
                </c:pt>
                <c:pt idx="9">
                  <c:v>2.0920000000000001</c:v>
                </c:pt>
                <c:pt idx="10">
                  <c:v>2.4700000000000002</c:v>
                </c:pt>
                <c:pt idx="11">
                  <c:v>1.454</c:v>
                </c:pt>
                <c:pt idx="12">
                  <c:v>18.765999999999998</c:v>
                </c:pt>
                <c:pt idx="13">
                  <c:v>19.324000000000002</c:v>
                </c:pt>
                <c:pt idx="14">
                  <c:v>110.146</c:v>
                </c:pt>
                <c:pt idx="15">
                  <c:v>6.016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843456"/>
        <c:axId val="73844992"/>
      </c:barChart>
      <c:catAx>
        <c:axId val="738434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73844992"/>
        <c:crosses val="autoZero"/>
        <c:auto val="1"/>
        <c:lblAlgn val="ctr"/>
        <c:lblOffset val="100"/>
        <c:noMultiLvlLbl val="0"/>
      </c:catAx>
      <c:valAx>
        <c:axId val="73844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738434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Importations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extra-AO par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2013, en M$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2945199037620297"/>
          <c:y val="0.15305847185768445"/>
          <c:w val="0.57915540244969377"/>
          <c:h val="0.77220720326625836"/>
        </c:manualLayout>
      </c:layout>
      <c:pieChart>
        <c:varyColors val="1"/>
        <c:ser>
          <c:idx val="0"/>
          <c:order val="0"/>
          <c:tx>
            <c:strRef>
              <c:f>Feuil1!$C$3570</c:f>
              <c:strCache>
                <c:ptCount val="1"/>
                <c:pt idx="0">
                  <c:v>Extra-WA imports</c:v>
                </c:pt>
              </c:strCache>
            </c:strRef>
          </c:tx>
          <c:dLbls>
            <c:dLbl>
              <c:idx val="0"/>
              <c:layout>
                <c:manualLayout>
                  <c:x val="5.0925337632079971E-17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9444444444444445E-2"/>
                  <c:y val="-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3333333333333332E-3"/>
                  <c:y val="-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583333333333333E-2"/>
                  <c:y val="-7.407407407407390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8055555555555554E-2"/>
                  <c:y val="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-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9444444444444441E-3"/>
                  <c:y val="-1.8518518518518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0833333333333436E-2"/>
                  <c:y val="-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0833333333333332E-2"/>
                  <c:y val="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7222222222222224E-3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9444444444444344E-2"/>
                  <c:y val="1.8518518518518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66666666666566E-2"/>
                  <c:y val="3.518518518518518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2222222222222223E-2"/>
                  <c:y val="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3.7499999999999999E-2"/>
                  <c:y val="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1944444444444442E-2"/>
                  <c:y val="-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3.888888888888889E-2"/>
                  <c:y val="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Feuil1!$B$3571:$B$3586</c:f>
              <c:strCache>
                <c:ptCount val="16"/>
                <c:pt idx="0">
                  <c:v>Benin</c:v>
                </c:pt>
                <c:pt idx="1">
                  <c:v>Burkina Faso</c:v>
                </c:pt>
                <c:pt idx="2">
                  <c:v>Guinea Bissau</c:v>
                </c:pt>
                <c:pt idx="3">
                  <c:v>Mali </c:v>
                </c:pt>
                <c:pt idx="4">
                  <c:v>Niger</c:v>
                </c:pt>
                <c:pt idx="5">
                  <c:v>Senegal</c:v>
                </c:pt>
                <c:pt idx="6">
                  <c:v>Togo</c:v>
                </c:pt>
                <c:pt idx="7">
                  <c:v>Gambia</c:v>
                </c:pt>
                <c:pt idx="8">
                  <c:v>Guinea</c:v>
                </c:pt>
                <c:pt idx="9">
                  <c:v>Liberia</c:v>
                </c:pt>
                <c:pt idx="10">
                  <c:v>Sierra Leone</c:v>
                </c:pt>
                <c:pt idx="11">
                  <c:v>Cape Verde</c:v>
                </c:pt>
                <c:pt idx="12">
                  <c:v>Ivory Coast</c:v>
                </c:pt>
                <c:pt idx="13">
                  <c:v>Ghana</c:v>
                </c:pt>
                <c:pt idx="14">
                  <c:v>Nigeria</c:v>
                </c:pt>
                <c:pt idx="15">
                  <c:v>Mauritania</c:v>
                </c:pt>
              </c:strCache>
            </c:strRef>
          </c:cat>
          <c:val>
            <c:numRef>
              <c:f>Feuil1!$C$3571:$C$3586</c:f>
              <c:numCache>
                <c:formatCode>General</c:formatCode>
                <c:ptCount val="16"/>
                <c:pt idx="0">
                  <c:v>3315</c:v>
                </c:pt>
                <c:pt idx="1">
                  <c:v>3378</c:v>
                </c:pt>
                <c:pt idx="2">
                  <c:v>296</c:v>
                </c:pt>
                <c:pt idx="3">
                  <c:v>1845</c:v>
                </c:pt>
                <c:pt idx="4">
                  <c:v>1360</c:v>
                </c:pt>
                <c:pt idx="5">
                  <c:v>5189</c:v>
                </c:pt>
                <c:pt idx="6">
                  <c:v>1796</c:v>
                </c:pt>
                <c:pt idx="7">
                  <c:v>248</c:v>
                </c:pt>
                <c:pt idx="8">
                  <c:v>1880</c:v>
                </c:pt>
                <c:pt idx="9">
                  <c:v>1041</c:v>
                </c:pt>
                <c:pt idx="10">
                  <c:v>1222</c:v>
                </c:pt>
                <c:pt idx="11">
                  <c:v>718</c:v>
                </c:pt>
                <c:pt idx="12">
                  <c:v>9301</c:v>
                </c:pt>
                <c:pt idx="13">
                  <c:v>9580</c:v>
                </c:pt>
                <c:pt idx="14">
                  <c:v>54603</c:v>
                </c:pt>
                <c:pt idx="15">
                  <c:v>2985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des importations extra-AO et de 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 Etat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Feuil1!$B$3630</c:f>
              <c:strCache>
                <c:ptCount val="1"/>
                <c:pt idx="0">
                  <c:v>% des importations extra-AO et de la taxe anti-APE</c:v>
                </c:pt>
              </c:strCache>
            </c:strRef>
          </c:tx>
          <c:dLbls>
            <c:dLbl>
              <c:idx val="0"/>
              <c:layout>
                <c:manualLayout>
                  <c:x val="-9.7222222222222224E-3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9444444444444445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88888888888889E-3"/>
                  <c:y val="-5.555555555555555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2222222222222223E-2"/>
                  <c:y val="1.851851851851834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4722222222222224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5000000000000001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0555555555555555E-2"/>
                  <c:y val="-7.407407407407441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7499999999999999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4444444444444446E-2"/>
                  <c:y val="1.29629629629629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6388888888888889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3.6111111111111108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3.1944444444444345E-2"/>
                  <c:y val="4.444444444444437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3.7499999999999999E-2"/>
                  <c:y val="2.40740740740740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3.0555555555555555E-2"/>
                  <c:y val="5.37037037037037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7499999999999999E-2"/>
                  <c:y val="-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5.1388888888888887E-2"/>
                  <c:y val="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Feuil1!$A$3631:$A$3646</c:f>
              <c:strCache>
                <c:ptCount val="16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  <c:pt idx="15">
                  <c:v>Mauritanie</c:v>
                </c:pt>
              </c:strCache>
            </c:strRef>
          </c:cat>
          <c:val>
            <c:numRef>
              <c:f>Feuil1!$B$3631:$B$3646</c:f>
              <c:numCache>
                <c:formatCode>General</c:formatCode>
                <c:ptCount val="16"/>
                <c:pt idx="0">
                  <c:v>3.36</c:v>
                </c:pt>
                <c:pt idx="1">
                  <c:v>3.42</c:v>
                </c:pt>
                <c:pt idx="2">
                  <c:v>0.3</c:v>
                </c:pt>
                <c:pt idx="3">
                  <c:v>1.87</c:v>
                </c:pt>
                <c:pt idx="4">
                  <c:v>1.38</c:v>
                </c:pt>
                <c:pt idx="5">
                  <c:v>5.25</c:v>
                </c:pt>
                <c:pt idx="6">
                  <c:v>1.82</c:v>
                </c:pt>
                <c:pt idx="7">
                  <c:v>0.25</c:v>
                </c:pt>
                <c:pt idx="8">
                  <c:v>1.9</c:v>
                </c:pt>
                <c:pt idx="9">
                  <c:v>1.05</c:v>
                </c:pt>
                <c:pt idx="10">
                  <c:v>1.24</c:v>
                </c:pt>
                <c:pt idx="11">
                  <c:v>0.73</c:v>
                </c:pt>
                <c:pt idx="12">
                  <c:v>9.42</c:v>
                </c:pt>
                <c:pt idx="13">
                  <c:v>9.6999999999999993</c:v>
                </c:pt>
                <c:pt idx="14">
                  <c:v>55.29</c:v>
                </c:pt>
                <c:pt idx="15">
                  <c:v>3.02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anti-APE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 importations extra-AO par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M$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2934426946631672"/>
          <c:y val="0.15305847185768445"/>
          <c:w val="0.57915540244969377"/>
          <c:h val="0.77220720326625836"/>
        </c:manualLayout>
      </c:layout>
      <c:pieChart>
        <c:varyColors val="1"/>
        <c:ser>
          <c:idx val="0"/>
          <c:order val="0"/>
          <c:tx>
            <c:strRef>
              <c:f>Feuil1!$B$3649</c:f>
              <c:strCache>
                <c:ptCount val="1"/>
                <c:pt idx="0">
                  <c:v>Taxe anti-APE par Etat</c:v>
                </c:pt>
              </c:strCache>
            </c:strRef>
          </c:tx>
          <c:dLbls>
            <c:dLbl>
              <c:idx val="0"/>
              <c:layout>
                <c:manualLayout>
                  <c:x val="-2.0833333333333332E-2"/>
                  <c:y val="-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6388888888888889E-2"/>
                  <c:y val="-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88888888888889E-3"/>
                  <c:y val="-5.555555555555555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7499999999999999E-2"/>
                  <c:y val="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5"/>
                  <c:y val="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1944444444444442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888888888888889E-2"/>
                  <c:y val="-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7499999999999901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4444444444444446E-2"/>
                  <c:y val="2.40740740740740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4.1666666666666664E-2"/>
                  <c:y val="1.666666666666666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3.6111111111111108E-2"/>
                  <c:y val="2.962962962962963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3.1944444444444442E-2"/>
                  <c:y val="5.55555555555555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2222222222222119E-2"/>
                  <c:y val="3.51851851851852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888888888888888E-2"/>
                  <c:y val="3.14814814814814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055566491688539E-2"/>
                  <c:y val="-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5.9722222222222225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Feuil1!$A$3650:$A$3665</c:f>
              <c:strCache>
                <c:ptCount val="16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  <c:pt idx="15">
                  <c:v>Mauritanie</c:v>
                </c:pt>
              </c:strCache>
            </c:strRef>
          </c:cat>
          <c:val>
            <c:numRef>
              <c:f>Feuil1!$B$3650:$B$3665</c:f>
              <c:numCache>
                <c:formatCode>General</c:formatCode>
                <c:ptCount val="16"/>
                <c:pt idx="0">
                  <c:v>6.694</c:v>
                </c:pt>
                <c:pt idx="1">
                  <c:v>6.8129999999999997</c:v>
                </c:pt>
                <c:pt idx="2">
                  <c:v>0.59799999999999998</c:v>
                </c:pt>
                <c:pt idx="3">
                  <c:v>3.7250000000000001</c:v>
                </c:pt>
                <c:pt idx="4">
                  <c:v>2.7490000000000001</c:v>
                </c:pt>
                <c:pt idx="5">
                  <c:v>10.459</c:v>
                </c:pt>
                <c:pt idx="6">
                  <c:v>3.6259999999999999</c:v>
                </c:pt>
                <c:pt idx="7">
                  <c:v>0.498</c:v>
                </c:pt>
                <c:pt idx="8">
                  <c:v>3.7850000000000001</c:v>
                </c:pt>
                <c:pt idx="9">
                  <c:v>2.0920000000000001</c:v>
                </c:pt>
                <c:pt idx="10">
                  <c:v>2.4700000000000002</c:v>
                </c:pt>
                <c:pt idx="11">
                  <c:v>1.454</c:v>
                </c:pt>
                <c:pt idx="12">
                  <c:v>18.765999999999998</c:v>
                </c:pt>
                <c:pt idx="13">
                  <c:v>19.324000000000002</c:v>
                </c:pt>
                <c:pt idx="14">
                  <c:v>110.146</c:v>
                </c:pt>
                <c:pt idx="15">
                  <c:v>6.016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la volatilité des prix agricoles 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Indice FAO des prix des céréales :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100 en 2002-04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9710670380119512E-2"/>
          <c:y val="9.5358013413614634E-2"/>
          <c:w val="0.89495201407388081"/>
          <c:h val="0.80132756507199954"/>
        </c:manualLayout>
      </c:layout>
      <c:lineChart>
        <c:grouping val="standard"/>
        <c:varyColors val="0"/>
        <c:ser>
          <c:idx val="0"/>
          <c:order val="0"/>
          <c:tx>
            <c:strRef>
              <c:f>Annual!$J$3</c:f>
              <c:strCache>
                <c:ptCount val="1"/>
                <c:pt idx="0">
                  <c:v>Prix courants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Annual!$I$4:$I$28</c:f>
              <c:numCache>
                <c:formatCode>General</c:formatCode>
                <c:ptCount val="25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</c:numCache>
            </c:numRef>
          </c:cat>
          <c:val>
            <c:numRef>
              <c:f>Annual!$J$4:$J$28</c:f>
              <c:numCache>
                <c:formatCode>0.0</c:formatCode>
                <c:ptCount val="25"/>
                <c:pt idx="0">
                  <c:v>97.326019245690631</c:v>
                </c:pt>
                <c:pt idx="1">
                  <c:v>95.752440511777579</c:v>
                </c:pt>
                <c:pt idx="2">
                  <c:v>101.10598752165929</c:v>
                </c:pt>
                <c:pt idx="3">
                  <c:v>98.403165705924479</c:v>
                </c:pt>
                <c:pt idx="4">
                  <c:v>102.97728639342718</c:v>
                </c:pt>
                <c:pt idx="5">
                  <c:v>116.58467020726771</c:v>
                </c:pt>
                <c:pt idx="6">
                  <c:v>137.93526608519474</c:v>
                </c:pt>
                <c:pt idx="7">
                  <c:v>110.6728165703215</c:v>
                </c:pt>
                <c:pt idx="8">
                  <c:v>98.343944088833993</c:v>
                </c:pt>
                <c:pt idx="9">
                  <c:v>89.288265174178619</c:v>
                </c:pt>
                <c:pt idx="10">
                  <c:v>85.767899525054915</c:v>
                </c:pt>
                <c:pt idx="11">
                  <c:v>86.82095784179289</c:v>
                </c:pt>
                <c:pt idx="12">
                  <c:v>93.715525561049461</c:v>
                </c:pt>
                <c:pt idx="13">
                  <c:v>99.194448514053946</c:v>
                </c:pt>
                <c:pt idx="14">
                  <c:v>107.09002592489661</c:v>
                </c:pt>
                <c:pt idx="15">
                  <c:v>101.27416403691143</c:v>
                </c:pt>
                <c:pt idx="16">
                  <c:v>118.89790540206116</c:v>
                </c:pt>
                <c:pt idx="17">
                  <c:v>163.42310100980822</c:v>
                </c:pt>
                <c:pt idx="18">
                  <c:v>232.14312020339347</c:v>
                </c:pt>
                <c:pt idx="19">
                  <c:v>170.24476562458534</c:v>
                </c:pt>
                <c:pt idx="20">
                  <c:v>179.22456142533292</c:v>
                </c:pt>
                <c:pt idx="21">
                  <c:v>240.93175689825523</c:v>
                </c:pt>
                <c:pt idx="22">
                  <c:v>236.07787015832673</c:v>
                </c:pt>
                <c:pt idx="23">
                  <c:v>219.27542991396899</c:v>
                </c:pt>
                <c:pt idx="24">
                  <c:v>193.52762173987358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Annual!$K$3</c:f>
              <c:strCache>
                <c:ptCount val="1"/>
                <c:pt idx="0">
                  <c:v>Prix réels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6"/>
              <c:layout>
                <c:manualLayout>
                  <c:x val="-3.4554302221308793E-2"/>
                  <c:y val="3.68415011882508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Annual!$I$4:$I$28</c:f>
              <c:numCache>
                <c:formatCode>General</c:formatCode>
                <c:ptCount val="25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</c:numCache>
            </c:numRef>
          </c:cat>
          <c:val>
            <c:numRef>
              <c:f>Annual!$K$4:$K$28</c:f>
              <c:numCache>
                <c:formatCode>0.0</c:formatCode>
                <c:ptCount val="25"/>
                <c:pt idx="0">
                  <c:v>91.220677849288961</c:v>
                </c:pt>
                <c:pt idx="1">
                  <c:v>90.031797439318737</c:v>
                </c:pt>
                <c:pt idx="2">
                  <c:v>93.607325769000823</c:v>
                </c:pt>
                <c:pt idx="3">
                  <c:v>90.598433928433536</c:v>
                </c:pt>
                <c:pt idx="4">
                  <c:v>94.585079903174673</c:v>
                </c:pt>
                <c:pt idx="5">
                  <c:v>97.970193878591132</c:v>
                </c:pt>
                <c:pt idx="6">
                  <c:v>119.61735462805203</c:v>
                </c:pt>
                <c:pt idx="7">
                  <c:v>102.36577073321649</c:v>
                </c:pt>
                <c:pt idx="8">
                  <c:v>95.660402341722829</c:v>
                </c:pt>
                <c:pt idx="9">
                  <c:v>88.783585890135413</c:v>
                </c:pt>
                <c:pt idx="10">
                  <c:v>86.930288470363749</c:v>
                </c:pt>
                <c:pt idx="11">
                  <c:v>92.665871540718967</c:v>
                </c:pt>
                <c:pt idx="12">
                  <c:v>100.64402279876541</c:v>
                </c:pt>
                <c:pt idx="13">
                  <c:v>99.58115134633934</c:v>
                </c:pt>
                <c:pt idx="14">
                  <c:v>99.829905053033158</c:v>
                </c:pt>
                <c:pt idx="15">
                  <c:v>91.696153068283095</c:v>
                </c:pt>
                <c:pt idx="16">
                  <c:v>105.36343979298759</c:v>
                </c:pt>
                <c:pt idx="17">
                  <c:v>136.27129434252313</c:v>
                </c:pt>
                <c:pt idx="18">
                  <c:v>179.50645802333261</c:v>
                </c:pt>
                <c:pt idx="19">
                  <c:v>140.96529524189586</c:v>
                </c:pt>
                <c:pt idx="20">
                  <c:v>143.67195893788653</c:v>
                </c:pt>
                <c:pt idx="21">
                  <c:v>178.04493747602237</c:v>
                </c:pt>
                <c:pt idx="22">
                  <c:v>178.21979692724031</c:v>
                </c:pt>
                <c:pt idx="23">
                  <c:v>167.10215856305393</c:v>
                </c:pt>
                <c:pt idx="24">
                  <c:v>144.65091509923855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935680"/>
        <c:axId val="48937216"/>
      </c:lineChart>
      <c:catAx>
        <c:axId val="4893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8937216"/>
        <c:crosses val="autoZero"/>
        <c:auto val="1"/>
        <c:lblAlgn val="ctr"/>
        <c:lblOffset val="100"/>
        <c:noMultiLvlLbl val="0"/>
      </c:catAx>
      <c:valAx>
        <c:axId val="4893721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89356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4202338825343878"/>
          <c:y val="0.26282125043443955"/>
          <c:w val="0.39046598651106695"/>
          <c:h val="5.6237759372152661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4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la volatilité des prix agricoles 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Indice FAO des prix des céréales :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100 en 2002-04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9710670380119512E-2"/>
          <c:y val="9.5358013413614634E-2"/>
          <c:w val="0.89495201407388081"/>
          <c:h val="0.80132756507199954"/>
        </c:manualLayout>
      </c:layout>
      <c:lineChart>
        <c:grouping val="standard"/>
        <c:varyColors val="0"/>
        <c:ser>
          <c:idx val="0"/>
          <c:order val="0"/>
          <c:tx>
            <c:strRef>
              <c:f>Annual!$J$3</c:f>
              <c:strCache>
                <c:ptCount val="1"/>
                <c:pt idx="0">
                  <c:v>Prix courants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Annual!$I$4:$I$28</c:f>
              <c:numCache>
                <c:formatCode>General</c:formatCode>
                <c:ptCount val="25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</c:numCache>
            </c:numRef>
          </c:cat>
          <c:val>
            <c:numRef>
              <c:f>Annual!$J$4:$J$28</c:f>
              <c:numCache>
                <c:formatCode>0.0</c:formatCode>
                <c:ptCount val="25"/>
                <c:pt idx="0">
                  <c:v>97.326019245690631</c:v>
                </c:pt>
                <c:pt idx="1">
                  <c:v>95.752440511777579</c:v>
                </c:pt>
                <c:pt idx="2">
                  <c:v>101.10598752165929</c:v>
                </c:pt>
                <c:pt idx="3">
                  <c:v>98.403165705924479</c:v>
                </c:pt>
                <c:pt idx="4">
                  <c:v>102.97728639342718</c:v>
                </c:pt>
                <c:pt idx="5">
                  <c:v>116.58467020726771</c:v>
                </c:pt>
                <c:pt idx="6">
                  <c:v>137.93526608519474</c:v>
                </c:pt>
                <c:pt idx="7">
                  <c:v>110.6728165703215</c:v>
                </c:pt>
                <c:pt idx="8">
                  <c:v>98.343944088833993</c:v>
                </c:pt>
                <c:pt idx="9">
                  <c:v>89.288265174178619</c:v>
                </c:pt>
                <c:pt idx="10">
                  <c:v>85.767899525054915</c:v>
                </c:pt>
                <c:pt idx="11">
                  <c:v>86.82095784179289</c:v>
                </c:pt>
                <c:pt idx="12">
                  <c:v>93.715525561049461</c:v>
                </c:pt>
                <c:pt idx="13">
                  <c:v>99.194448514053946</c:v>
                </c:pt>
                <c:pt idx="14">
                  <c:v>107.09002592489661</c:v>
                </c:pt>
                <c:pt idx="15">
                  <c:v>101.27416403691143</c:v>
                </c:pt>
                <c:pt idx="16">
                  <c:v>118.89790540206116</c:v>
                </c:pt>
                <c:pt idx="17">
                  <c:v>163.42310100980822</c:v>
                </c:pt>
                <c:pt idx="18">
                  <c:v>232.14312020339347</c:v>
                </c:pt>
                <c:pt idx="19">
                  <c:v>170.24476562458534</c:v>
                </c:pt>
                <c:pt idx="20">
                  <c:v>179.22456142533292</c:v>
                </c:pt>
                <c:pt idx="21">
                  <c:v>240.93175689825523</c:v>
                </c:pt>
                <c:pt idx="22">
                  <c:v>236.07787015832673</c:v>
                </c:pt>
                <c:pt idx="23">
                  <c:v>219.27542991396899</c:v>
                </c:pt>
                <c:pt idx="24">
                  <c:v>193.52762173987358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Annual!$K$3</c:f>
              <c:strCache>
                <c:ptCount val="1"/>
                <c:pt idx="0">
                  <c:v>Prix réels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6"/>
              <c:layout>
                <c:manualLayout>
                  <c:x val="-3.4554302221308793E-2"/>
                  <c:y val="3.68415011882508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Annual!$I$4:$I$28</c:f>
              <c:numCache>
                <c:formatCode>General</c:formatCode>
                <c:ptCount val="25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</c:numCache>
            </c:numRef>
          </c:cat>
          <c:val>
            <c:numRef>
              <c:f>Annual!$K$4:$K$28</c:f>
              <c:numCache>
                <c:formatCode>0.0</c:formatCode>
                <c:ptCount val="25"/>
                <c:pt idx="0">
                  <c:v>91.220677849288961</c:v>
                </c:pt>
                <c:pt idx="1">
                  <c:v>90.031797439318737</c:v>
                </c:pt>
                <c:pt idx="2">
                  <c:v>93.607325769000823</c:v>
                </c:pt>
                <c:pt idx="3">
                  <c:v>90.598433928433536</c:v>
                </c:pt>
                <c:pt idx="4">
                  <c:v>94.585079903174673</c:v>
                </c:pt>
                <c:pt idx="5">
                  <c:v>97.970193878591132</c:v>
                </c:pt>
                <c:pt idx="6">
                  <c:v>119.61735462805203</c:v>
                </c:pt>
                <c:pt idx="7">
                  <c:v>102.36577073321649</c:v>
                </c:pt>
                <c:pt idx="8">
                  <c:v>95.660402341722829</c:v>
                </c:pt>
                <c:pt idx="9">
                  <c:v>88.783585890135413</c:v>
                </c:pt>
                <c:pt idx="10">
                  <c:v>86.930288470363749</c:v>
                </c:pt>
                <c:pt idx="11">
                  <c:v>92.665871540718967</c:v>
                </c:pt>
                <c:pt idx="12">
                  <c:v>100.64402279876541</c:v>
                </c:pt>
                <c:pt idx="13">
                  <c:v>99.58115134633934</c:v>
                </c:pt>
                <c:pt idx="14">
                  <c:v>99.829905053033158</c:v>
                </c:pt>
                <c:pt idx="15">
                  <c:v>91.696153068283095</c:v>
                </c:pt>
                <c:pt idx="16">
                  <c:v>105.36343979298759</c:v>
                </c:pt>
                <c:pt idx="17">
                  <c:v>136.27129434252313</c:v>
                </c:pt>
                <c:pt idx="18">
                  <c:v>179.50645802333261</c:v>
                </c:pt>
                <c:pt idx="19">
                  <c:v>140.96529524189586</c:v>
                </c:pt>
                <c:pt idx="20">
                  <c:v>143.67195893788653</c:v>
                </c:pt>
                <c:pt idx="21">
                  <c:v>178.04493747602237</c:v>
                </c:pt>
                <c:pt idx="22">
                  <c:v>178.21979692724031</c:v>
                </c:pt>
                <c:pt idx="23">
                  <c:v>167.10215856305393</c:v>
                </c:pt>
                <c:pt idx="24">
                  <c:v>144.65091509923855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993408"/>
        <c:axId val="48994944"/>
      </c:lineChart>
      <c:catAx>
        <c:axId val="48993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8994944"/>
        <c:crosses val="autoZero"/>
        <c:auto val="1"/>
        <c:lblAlgn val="ctr"/>
        <c:lblOffset val="100"/>
        <c:noMultiLvlLbl val="0"/>
      </c:catAx>
      <c:valAx>
        <c:axId val="4899494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899340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4202338825343878"/>
          <c:y val="0.26282125043443955"/>
          <c:w val="0.39046598651106695"/>
          <c:h val="5.6237759372152661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4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Evolution du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taux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change : $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1 €</a:t>
            </a: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Feuil1!$B$11</c:f>
              <c:strCache>
                <c:ptCount val="1"/>
                <c:pt idx="0">
                  <c:v>$ pour 1 €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6996609798775152E-2"/>
                  <c:y val="-2.36388159813356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561242344706911E-4"/>
                  <c:y val="-1.25277048702245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1441054243219651E-2"/>
                  <c:y val="3.19167395742198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9.2829943132108489E-2"/>
                  <c:y val="1.1546369203849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5.1163276465441818E-2"/>
                  <c:y val="2.26574803149606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4.9774387576552934E-2"/>
                  <c:y val="1.71019247594050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1.1333114610673666E-2"/>
                  <c:y val="2.82130358705161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Feuil1!$C$10:$S$10</c:f>
              <c:numCache>
                <c:formatCode>General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 formatCode="m/d/yyyy">
                  <c:v>41950</c:v>
                </c:pt>
              </c:numCache>
            </c:numRef>
          </c:cat>
          <c:val>
            <c:numRef>
              <c:f>Feuil1!$C$11:$S$11</c:f>
              <c:numCache>
                <c:formatCode>General</c:formatCode>
                <c:ptCount val="17"/>
                <c:pt idx="0">
                  <c:v>1.1472</c:v>
                </c:pt>
                <c:pt idx="1">
                  <c:v>1.1472</c:v>
                </c:pt>
                <c:pt idx="2">
                  <c:v>0.92359999999999998</c:v>
                </c:pt>
                <c:pt idx="3">
                  <c:v>0.89559999999999995</c:v>
                </c:pt>
                <c:pt idx="4">
                  <c:v>0.9456</c:v>
                </c:pt>
                <c:pt idx="5">
                  <c:v>1.1312</c:v>
                </c:pt>
                <c:pt idx="6">
                  <c:v>1.2439</c:v>
                </c:pt>
                <c:pt idx="7">
                  <c:v>1.2441</c:v>
                </c:pt>
                <c:pt idx="8">
                  <c:v>1.2556</c:v>
                </c:pt>
                <c:pt idx="9">
                  <c:v>1.3705000000000001</c:v>
                </c:pt>
                <c:pt idx="10">
                  <c:v>1.4708000000000001</c:v>
                </c:pt>
                <c:pt idx="11">
                  <c:v>1.3948</c:v>
                </c:pt>
                <c:pt idx="12">
                  <c:v>1.3257000000000001</c:v>
                </c:pt>
                <c:pt idx="13">
                  <c:v>1.3919999999999999</c:v>
                </c:pt>
                <c:pt idx="14">
                  <c:v>1.2847999999999999</c:v>
                </c:pt>
                <c:pt idx="15">
                  <c:v>1.3281000000000001</c:v>
                </c:pt>
                <c:pt idx="16">
                  <c:v>1.2393000000000001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039232"/>
        <c:axId val="49040768"/>
      </c:lineChart>
      <c:catAx>
        <c:axId val="4903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9040768"/>
        <c:crosses val="autoZero"/>
        <c:auto val="1"/>
        <c:lblAlgn val="ctr"/>
        <c:lblOffset val="100"/>
        <c:noMultiLvlLbl val="0"/>
      </c:catAx>
      <c:valAx>
        <c:axId val="49040768"/>
        <c:scaling>
          <c:orientation val="minMax"/>
          <c:min val="0.8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9039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Positions ouvertes sur contrats à terme et options blé meunier du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Liffe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-Euronext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786525440834589"/>
          <c:y val="1.6955015658542894E-2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1527333160995146"/>
          <c:y val="0.10312921650323792"/>
          <c:w val="0.86926713628822494"/>
          <c:h val="0.831119885459449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Feuil1!$B$26</c:f>
              <c:strCache>
                <c:ptCount val="1"/>
                <c:pt idx="0">
                  <c:v>futures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>
                <c:manualLayout>
                  <c:x val="1.2882794595043789E-17"/>
                  <c:y val="4.6986457348122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162360277700562E-3"/>
                  <c:y val="5.128543642773988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054120092566852E-3"/>
                  <c:y val="4.83182345185724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621648037026741E-3"/>
                  <c:y val="5.32654499798853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4324720555401644E-3"/>
                  <c:y val="5.58533520199461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2648708083310168E-2"/>
                  <c:y val="5.84964357382655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9.837884064796798E-3"/>
                  <c:y val="8.632639547344099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7.0270600462834266E-3"/>
                  <c:y val="0.1281785833379812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108240185133705E-3"/>
                  <c:y val="0.1265576957080521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4054120092566852E-3"/>
                  <c:y val="0.1598108870484447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4054120092566852E-3"/>
                  <c:y val="0.2725845852058513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7.0270600462833234E-3"/>
                  <c:y val="0.2357607536037195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1243296074053586E-2"/>
                  <c:y val="0.3690983788453619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Feuil1!$A$27:$A$39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strCache>
            </c:strRef>
          </c:cat>
          <c:val>
            <c:numRef>
              <c:f>Feuil1!$B$27:$B$39</c:f>
              <c:numCache>
                <c:formatCode>#,##0</c:formatCode>
                <c:ptCount val="13"/>
                <c:pt idx="0">
                  <c:v>3520</c:v>
                </c:pt>
                <c:pt idx="1">
                  <c:v>7658</c:v>
                </c:pt>
                <c:pt idx="2">
                  <c:v>4802</c:v>
                </c:pt>
                <c:pt idx="3">
                  <c:v>9564</c:v>
                </c:pt>
                <c:pt idx="4">
                  <c:v>12055</c:v>
                </c:pt>
                <c:pt idx="5">
                  <c:v>14599</c:v>
                </c:pt>
                <c:pt idx="6">
                  <c:v>41387</c:v>
                </c:pt>
                <c:pt idx="7">
                  <c:v>81672</c:v>
                </c:pt>
                <c:pt idx="8">
                  <c:v>90992</c:v>
                </c:pt>
                <c:pt idx="9">
                  <c:v>123000</c:v>
                </c:pt>
                <c:pt idx="10">
                  <c:v>220671</c:v>
                </c:pt>
                <c:pt idx="11">
                  <c:v>185226</c:v>
                </c:pt>
                <c:pt idx="12">
                  <c:v>313571</c:v>
                </c:pt>
              </c:numCache>
            </c:numRef>
          </c:val>
        </c:ser>
        <c:ser>
          <c:idx val="1"/>
          <c:order val="1"/>
          <c:tx>
            <c:strRef>
              <c:f>Feuil1!$C$26</c:f>
              <c:strCache>
                <c:ptCount val="1"/>
                <c:pt idx="0">
                  <c:v>options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9.837884064796798E-3"/>
                  <c:y val="-7.53556251490795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621648037026741E-3"/>
                  <c:y val="-5.65167188618096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8270356120336909E-2"/>
                  <c:y val="3.0142250059631812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"/>
                  <c:y val="1.3187234401088918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8108240185133705E-3"/>
                  <c:y val="5.4632828233082666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2538377707465371E-2"/>
                  <c:y val="6.7820062634171577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Feuil1!$A$27:$A$39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strCache>
            </c:strRef>
          </c:cat>
          <c:val>
            <c:numRef>
              <c:f>Feuil1!$C$27:$C$39</c:f>
              <c:numCache>
                <c:formatCode>#,##0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1388</c:v>
                </c:pt>
                <c:pt idx="3">
                  <c:v>4287</c:v>
                </c:pt>
                <c:pt idx="4">
                  <c:v>2942</c:v>
                </c:pt>
                <c:pt idx="5">
                  <c:v>4511</c:v>
                </c:pt>
                <c:pt idx="6">
                  <c:v>18037</c:v>
                </c:pt>
                <c:pt idx="7">
                  <c:v>42257</c:v>
                </c:pt>
                <c:pt idx="8">
                  <c:v>97602</c:v>
                </c:pt>
                <c:pt idx="9">
                  <c:v>157451</c:v>
                </c:pt>
                <c:pt idx="10">
                  <c:v>267652</c:v>
                </c:pt>
                <c:pt idx="11">
                  <c:v>223822</c:v>
                </c:pt>
                <c:pt idx="12">
                  <c:v>402607</c:v>
                </c:pt>
              </c:numCache>
            </c:numRef>
          </c:val>
        </c:ser>
        <c:ser>
          <c:idx val="2"/>
          <c:order val="2"/>
          <c:tx>
            <c:strRef>
              <c:f>Feuil1!$D$26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2"/>
              <c:layout>
                <c:manualLayout>
                  <c:x val="-2.8108240185133705E-3"/>
                  <c:y val="-4.33294844607207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4054120092566852E-3"/>
                  <c:y val="-2.4490578173450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4054120092566852E-3"/>
                  <c:y val="-2.4490578173450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7.0270600462834266E-3"/>
                  <c:y val="-9.4194531436349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Feuil1!$A$27:$A$39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strCache>
            </c:strRef>
          </c:cat>
          <c:val>
            <c:numRef>
              <c:f>Feuil1!$D$27:$D$39</c:f>
              <c:numCache>
                <c:formatCode>#,##0</c:formatCode>
                <c:ptCount val="13"/>
                <c:pt idx="0">
                  <c:v>3520</c:v>
                </c:pt>
                <c:pt idx="1">
                  <c:v>7658</c:v>
                </c:pt>
                <c:pt idx="2">
                  <c:v>6190</c:v>
                </c:pt>
                <c:pt idx="3">
                  <c:v>13851</c:v>
                </c:pt>
                <c:pt idx="4">
                  <c:v>14997</c:v>
                </c:pt>
                <c:pt idx="5">
                  <c:v>19110</c:v>
                </c:pt>
                <c:pt idx="6">
                  <c:v>59424</c:v>
                </c:pt>
                <c:pt idx="7">
                  <c:v>123929</c:v>
                </c:pt>
                <c:pt idx="8">
                  <c:v>188594</c:v>
                </c:pt>
                <c:pt idx="9">
                  <c:v>280451</c:v>
                </c:pt>
                <c:pt idx="10">
                  <c:v>488323</c:v>
                </c:pt>
                <c:pt idx="11">
                  <c:v>409048</c:v>
                </c:pt>
                <c:pt idx="12">
                  <c:v>716178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851264"/>
        <c:axId val="53852800"/>
      </c:barChart>
      <c:catAx>
        <c:axId val="53851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3852800"/>
        <c:crosses val="autoZero"/>
        <c:auto val="1"/>
        <c:lblAlgn val="ctr"/>
        <c:lblOffset val="100"/>
        <c:noMultiLvlLbl val="0"/>
      </c:catAx>
      <c:valAx>
        <c:axId val="5385280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38512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1487835550416887"/>
          <c:y val="0.22983465670469258"/>
          <c:w val="0.35056752086206866"/>
          <c:h val="5.2287755244929512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Envolée des recettes des principaux exportateurs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nets de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céréales, oléagineux et aliments du bétail,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3185258092738412E-2"/>
          <c:y val="8.9073490813648293E-2"/>
          <c:w val="0.81681003937007879"/>
          <c:h val="0.84761767279090117"/>
        </c:manualLayout>
      </c:layout>
      <c:lineChart>
        <c:grouping val="standard"/>
        <c:varyColors val="0"/>
        <c:ser>
          <c:idx val="0"/>
          <c:order val="0"/>
          <c:tx>
            <c:strRef>
              <c:f>Feuil1!$A$572</c:f>
              <c:strCache>
                <c:ptCount val="1"/>
                <c:pt idx="0">
                  <c:v>Céréales 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Feuil1!$B$572:$O$572</c:f>
              <c:numCache>
                <c:formatCode>General</c:formatCode>
                <c:ptCount val="14"/>
                <c:pt idx="0">
                  <c:v>16270</c:v>
                </c:pt>
                <c:pt idx="1">
                  <c:v>16567</c:v>
                </c:pt>
                <c:pt idx="2">
                  <c:v>16713</c:v>
                </c:pt>
                <c:pt idx="3">
                  <c:v>15907</c:v>
                </c:pt>
                <c:pt idx="4">
                  <c:v>21390</c:v>
                </c:pt>
                <c:pt idx="5">
                  <c:v>20639</c:v>
                </c:pt>
                <c:pt idx="6">
                  <c:v>24386</c:v>
                </c:pt>
                <c:pt idx="7">
                  <c:v>33555</c:v>
                </c:pt>
                <c:pt idx="8">
                  <c:v>50241</c:v>
                </c:pt>
                <c:pt idx="9">
                  <c:v>32425</c:v>
                </c:pt>
                <c:pt idx="10">
                  <c:v>36382</c:v>
                </c:pt>
                <c:pt idx="11">
                  <c:v>51860</c:v>
                </c:pt>
                <c:pt idx="12">
                  <c:v>61166</c:v>
                </c:pt>
                <c:pt idx="13">
                  <c:v>59249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Feuil1!$A$573</c:f>
              <c:strCache>
                <c:ptCount val="1"/>
                <c:pt idx="0">
                  <c:v>Meunerie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Feuil1!$B$573:$O$573</c:f>
              <c:numCache>
                <c:formatCode>General</c:formatCode>
                <c:ptCount val="14"/>
                <c:pt idx="0">
                  <c:v>1697</c:v>
                </c:pt>
                <c:pt idx="1">
                  <c:v>1855</c:v>
                </c:pt>
                <c:pt idx="2">
                  <c:v>2210</c:v>
                </c:pt>
                <c:pt idx="3">
                  <c:v>2277</c:v>
                </c:pt>
                <c:pt idx="4">
                  <c:v>2528</c:v>
                </c:pt>
                <c:pt idx="5">
                  <c:v>2348</c:v>
                </c:pt>
                <c:pt idx="6">
                  <c:v>2634</c:v>
                </c:pt>
                <c:pt idx="7">
                  <c:v>3515</c:v>
                </c:pt>
                <c:pt idx="8">
                  <c:v>3839</c:v>
                </c:pt>
                <c:pt idx="9">
                  <c:v>3363</c:v>
                </c:pt>
                <c:pt idx="10">
                  <c:v>3023</c:v>
                </c:pt>
                <c:pt idx="11">
                  <c:v>3367</c:v>
                </c:pt>
                <c:pt idx="12">
                  <c:v>3723</c:v>
                </c:pt>
                <c:pt idx="13">
                  <c:v>3384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Feuil1!$A$574</c:f>
              <c:strCache>
                <c:ptCount val="1"/>
                <c:pt idx="0">
                  <c:v>Oléagineux</c:v>
                </c:pt>
              </c:strCache>
            </c:strRef>
          </c:tx>
          <c:spPr>
            <a:ln w="57150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8.3333333333333332E-3"/>
                  <c:y val="-5.5555555555555896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Feuil1!$B$574:$O$574</c:f>
              <c:numCache>
                <c:formatCode>General</c:formatCode>
                <c:ptCount val="14"/>
                <c:pt idx="0">
                  <c:v>7086</c:v>
                </c:pt>
                <c:pt idx="1">
                  <c:v>7254</c:v>
                </c:pt>
                <c:pt idx="2">
                  <c:v>7729</c:v>
                </c:pt>
                <c:pt idx="3">
                  <c:v>11706</c:v>
                </c:pt>
                <c:pt idx="4">
                  <c:v>11976</c:v>
                </c:pt>
                <c:pt idx="5">
                  <c:v>12711</c:v>
                </c:pt>
                <c:pt idx="6">
                  <c:v>13987</c:v>
                </c:pt>
                <c:pt idx="7">
                  <c:v>19386</c:v>
                </c:pt>
                <c:pt idx="8">
                  <c:v>28947</c:v>
                </c:pt>
                <c:pt idx="9">
                  <c:v>29443</c:v>
                </c:pt>
                <c:pt idx="10">
                  <c:v>36329</c:v>
                </c:pt>
                <c:pt idx="11">
                  <c:v>42639</c:v>
                </c:pt>
                <c:pt idx="12">
                  <c:v>50835</c:v>
                </c:pt>
                <c:pt idx="13">
                  <c:v>53108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Feuil1!$A$575</c:f>
              <c:strCache>
                <c:ptCount val="1"/>
                <c:pt idx="0">
                  <c:v>Aliments bétail</c:v>
                </c:pt>
              </c:strCache>
            </c:strRef>
          </c:tx>
          <c:spPr>
            <a:ln w="57150">
              <a:solidFill>
                <a:srgbClr val="7030A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Feuil1!$B$575:$O$575</c:f>
              <c:numCache>
                <c:formatCode>General</c:formatCode>
                <c:ptCount val="14"/>
                <c:pt idx="0">
                  <c:v>3287</c:v>
                </c:pt>
                <c:pt idx="1">
                  <c:v>3649</c:v>
                </c:pt>
                <c:pt idx="2">
                  <c:v>3284</c:v>
                </c:pt>
                <c:pt idx="3">
                  <c:v>3832</c:v>
                </c:pt>
                <c:pt idx="4">
                  <c:v>3399</c:v>
                </c:pt>
                <c:pt idx="5">
                  <c:v>4176</c:v>
                </c:pt>
                <c:pt idx="6">
                  <c:v>4605</c:v>
                </c:pt>
                <c:pt idx="7">
                  <c:v>5744</c:v>
                </c:pt>
                <c:pt idx="8">
                  <c:v>7965</c:v>
                </c:pt>
                <c:pt idx="9">
                  <c:v>4496</c:v>
                </c:pt>
                <c:pt idx="10">
                  <c:v>12688</c:v>
                </c:pt>
                <c:pt idx="11">
                  <c:v>14631</c:v>
                </c:pt>
                <c:pt idx="12">
                  <c:v>17375</c:v>
                </c:pt>
                <c:pt idx="13">
                  <c:v>20600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803264"/>
        <c:axId val="53903360"/>
      </c:lineChart>
      <c:lineChart>
        <c:grouping val="standard"/>
        <c:varyColors val="0"/>
        <c:ser>
          <c:idx val="4"/>
          <c:order val="4"/>
          <c:tx>
            <c:strRef>
              <c:f>Feuil1!$A$576</c:f>
              <c:strCache>
                <c:ptCount val="1"/>
                <c:pt idx="0">
                  <c:v>Total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Feuil1!$B$576:$O$576</c:f>
              <c:numCache>
                <c:formatCode>General</c:formatCode>
                <c:ptCount val="14"/>
                <c:pt idx="0">
                  <c:v>28340</c:v>
                </c:pt>
                <c:pt idx="1">
                  <c:v>29325</c:v>
                </c:pt>
                <c:pt idx="2">
                  <c:v>29936</c:v>
                </c:pt>
                <c:pt idx="3">
                  <c:v>33722</c:v>
                </c:pt>
                <c:pt idx="4">
                  <c:v>39293</c:v>
                </c:pt>
                <c:pt idx="5">
                  <c:v>39874</c:v>
                </c:pt>
                <c:pt idx="6">
                  <c:v>45612</c:v>
                </c:pt>
                <c:pt idx="7">
                  <c:v>62200</c:v>
                </c:pt>
                <c:pt idx="8">
                  <c:v>90992</c:v>
                </c:pt>
                <c:pt idx="9">
                  <c:v>69727</c:v>
                </c:pt>
                <c:pt idx="10">
                  <c:v>88422</c:v>
                </c:pt>
                <c:pt idx="11">
                  <c:v>112497</c:v>
                </c:pt>
                <c:pt idx="12">
                  <c:v>133099</c:v>
                </c:pt>
                <c:pt idx="13">
                  <c:v>136341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906432"/>
        <c:axId val="53904896"/>
      </c:lineChart>
      <c:catAx>
        <c:axId val="53803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3903360"/>
        <c:crosses val="autoZero"/>
        <c:auto val="1"/>
        <c:lblAlgn val="ctr"/>
        <c:lblOffset val="100"/>
        <c:noMultiLvlLbl val="0"/>
      </c:catAx>
      <c:valAx>
        <c:axId val="53903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0000FF"/>
                </a:solidFill>
              </a:defRPr>
            </a:pPr>
            <a:endParaRPr lang="fr-FR"/>
          </a:p>
        </c:txPr>
        <c:crossAx val="53803264"/>
        <c:crosses val="autoZero"/>
        <c:crossBetween val="between"/>
      </c:valAx>
      <c:valAx>
        <c:axId val="5390489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3906432"/>
        <c:crosses val="max"/>
        <c:crossBetween val="between"/>
      </c:valAx>
      <c:catAx>
        <c:axId val="539064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3904896"/>
        <c:crosses val="autoZero"/>
        <c:auto val="1"/>
        <c:lblAlgn val="ctr"/>
        <c:lblOffset val="100"/>
        <c:noMultiLvlLbl val="0"/>
      </c:catAx>
    </c:plotArea>
    <c:legend>
      <c:legendPos val="t"/>
      <c:layout>
        <c:manualLayout>
          <c:xMode val="edge"/>
          <c:yMode val="edge"/>
          <c:x val="1.2928258967629051E-2"/>
          <c:y val="0.1425925925925926"/>
          <c:w val="0.75747670603674544"/>
          <c:h val="4.6916010498687662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Forte</a:t>
            </a:r>
            <a:r>
              <a:rPr lang="fr-FR" sz="24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dépendance de l'Afrique de l'Ouest en riz, produits laitiers et viandes et faible protection à l'importation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8292869641294833E-2"/>
          <c:y val="9.1033829104695249E-2"/>
          <c:w val="0.90892935258092733"/>
          <c:h val="0.82264814814814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U'!$G$580</c:f>
              <c:strCache>
                <c:ptCount val="1"/>
                <c:pt idx="0">
                  <c:v>Droits de douane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U'!$H$579:$J$579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U'!$H$580:$J$580</c:f>
              <c:numCache>
                <c:formatCode>0%</c:formatCode>
                <c:ptCount val="3"/>
                <c:pt idx="0">
                  <c:v>0.1</c:v>
                </c:pt>
                <c:pt idx="1">
                  <c:v>0.05</c:v>
                </c:pt>
                <c:pt idx="2">
                  <c:v>0.2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U'!$G$581</c:f>
              <c:strCache>
                <c:ptCount val="1"/>
                <c:pt idx="0">
                  <c:v>Importations/consommation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U'!$H$579:$J$579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U'!$H$581:$J$581</c:f>
              <c:numCache>
                <c:formatCode>0.00%</c:formatCode>
                <c:ptCount val="3"/>
                <c:pt idx="0">
                  <c:v>0.433</c:v>
                </c:pt>
                <c:pt idx="1">
                  <c:v>0.315</c:v>
                </c:pt>
                <c:pt idx="2">
                  <c:v>0.115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938432"/>
        <c:axId val="53952512"/>
      </c:barChart>
      <c:catAx>
        <c:axId val="53938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3952512"/>
        <c:crosses val="autoZero"/>
        <c:auto val="1"/>
        <c:lblAlgn val="ctr"/>
        <c:lblOffset val="100"/>
        <c:noMultiLvlLbl val="0"/>
      </c:catAx>
      <c:valAx>
        <c:axId val="539525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39384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301618547681539"/>
          <c:y val="0.18518518518518517"/>
          <c:w val="0.6423008530183727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Autonomie</a:t>
            </a:r>
            <a:r>
              <a:rPr lang="fr-FR" sz="26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l'Afrique de l'Est en produits laitiers et viandes par une forte protection à l'importation</a:t>
            </a:r>
            <a:endParaRPr lang="fr-FR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1406594488188977"/>
          <c:y val="0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5792869641294836E-2"/>
          <c:y val="0.10584864391951006"/>
          <c:w val="0.90892935258092733"/>
          <c:h val="0.82264814814814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U'!$G$586</c:f>
              <c:strCache>
                <c:ptCount val="1"/>
                <c:pt idx="0">
                  <c:v>Droits de douane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U'!$H$585:$J$585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U'!$H$586:$J$586</c:f>
              <c:numCache>
                <c:formatCode>0%</c:formatCode>
                <c:ptCount val="3"/>
                <c:pt idx="0">
                  <c:v>0.35</c:v>
                </c:pt>
                <c:pt idx="1">
                  <c:v>0.6</c:v>
                </c:pt>
                <c:pt idx="2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U'!$G$587</c:f>
              <c:strCache>
                <c:ptCount val="1"/>
                <c:pt idx="0">
                  <c:v>Importations/consommation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'Dépendance des M alimentaires U'!$H$585:$J$585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U'!$H$587:$J$587</c:f>
              <c:numCache>
                <c:formatCode>0.00%</c:formatCode>
                <c:ptCount val="3"/>
                <c:pt idx="0">
                  <c:v>0.23899999999999999</c:v>
                </c:pt>
                <c:pt idx="1">
                  <c:v>1.0999999999999999E-2</c:v>
                </c:pt>
                <c:pt idx="2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991680"/>
        <c:axId val="53993472"/>
      </c:barChart>
      <c:catAx>
        <c:axId val="539916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3993472"/>
        <c:crosses val="autoZero"/>
        <c:auto val="1"/>
        <c:lblAlgn val="ctr"/>
        <c:lblOffset val="100"/>
        <c:noMultiLvlLbl val="0"/>
      </c:catAx>
      <c:valAx>
        <c:axId val="539934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39916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9273840769903763"/>
          <c:y val="0.1425925925925926"/>
          <c:w val="0.71363713910761151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Subventions de</a:t>
            </a:r>
            <a:r>
              <a:rPr lang="fr-FR" sz="25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l'UE28 à ses exportations de</a:t>
            </a:r>
          </a:p>
          <a:p>
            <a:pPr>
              <a:defRPr sz="2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5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céréales, produits laitiers et viandes </a:t>
            </a:r>
            <a:r>
              <a:rPr lang="fr-FR" sz="2500" b="1" i="0" u="none" strike="noStrike" baseline="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2013 </a:t>
            </a:r>
            <a:endParaRPr lang="fr-FR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7590966754155732"/>
          <c:y val="5.5555555555555558E-3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8195756780402446E-2"/>
          <c:y val="9.3967920676582092E-2"/>
          <c:w val="0.90180424321959751"/>
          <c:h val="0.781908428113152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U'!$G$825</c:f>
              <c:strCache>
                <c:ptCount val="1"/>
                <c:pt idx="0">
                  <c:v>Extra-UE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U'!$G$826:$G$831</c:f>
              <c:numCache>
                <c:formatCode>General</c:formatCode>
                <c:ptCount val="6"/>
                <c:pt idx="0">
                  <c:v>2898</c:v>
                </c:pt>
                <c:pt idx="1">
                  <c:v>946</c:v>
                </c:pt>
                <c:pt idx="2">
                  <c:v>1608</c:v>
                </c:pt>
                <c:pt idx="3">
                  <c:v>107</c:v>
                </c:pt>
                <c:pt idx="4">
                  <c:v>406</c:v>
                </c:pt>
                <c:pt idx="5">
                  <c:v>707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U'!$H$825</c:f>
              <c:strCache>
                <c:ptCount val="1"/>
                <c:pt idx="0">
                  <c:v>ACP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1.1111111111111112E-2"/>
                  <c:y val="-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7222222222222224E-3"/>
                  <c:y val="-3.51851851851851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88888888888787E-3"/>
                  <c:y val="-2.59259259259259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U'!$H$826:$H$831</c:f>
              <c:numCache>
                <c:formatCode>General</c:formatCode>
                <c:ptCount val="6"/>
                <c:pt idx="0">
                  <c:v>399</c:v>
                </c:pt>
                <c:pt idx="1">
                  <c:v>106.6</c:v>
                </c:pt>
                <c:pt idx="2">
                  <c:v>307</c:v>
                </c:pt>
                <c:pt idx="3">
                  <c:v>105.2</c:v>
                </c:pt>
                <c:pt idx="4">
                  <c:v>146.6</c:v>
                </c:pt>
                <c:pt idx="5">
                  <c:v>55.6</c:v>
                </c:pt>
              </c:numCache>
            </c:numRef>
          </c:val>
        </c:ser>
        <c:ser>
          <c:idx val="2"/>
          <c:order val="2"/>
          <c:tx>
            <c:strRef>
              <c:f>'Dépendance des M alimentaires U'!$I$825</c:f>
              <c:strCache>
                <c:ptCount val="1"/>
                <c:pt idx="0">
                  <c:v>AO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1.805555555555555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111111111111112E-2"/>
                  <c:y val="-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U'!$I$826:$I$831</c:f>
              <c:numCache>
                <c:formatCode>General</c:formatCode>
                <c:ptCount val="6"/>
                <c:pt idx="0">
                  <c:v>174</c:v>
                </c:pt>
                <c:pt idx="1">
                  <c:v>68</c:v>
                </c:pt>
                <c:pt idx="2">
                  <c:v>172</c:v>
                </c:pt>
                <c:pt idx="3">
                  <c:v>81.7</c:v>
                </c:pt>
                <c:pt idx="4">
                  <c:v>75.5</c:v>
                </c:pt>
                <c:pt idx="5">
                  <c:v>15.2</c:v>
                </c:pt>
              </c:numCache>
            </c:numRef>
          </c:val>
        </c:ser>
        <c:ser>
          <c:idx val="3"/>
          <c:order val="3"/>
          <c:tx>
            <c:strRef>
              <c:f>'Dépendance des M alimentaires U'!$J$825</c:f>
              <c:strCache>
                <c:ptCount val="1"/>
                <c:pt idx="0">
                  <c:v>AE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8.3333333333333332E-3"/>
                  <c:y val="4.833158355205599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3333333333333332E-3"/>
                  <c:y val="5.5778944298629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5.56672499270924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555555555555558E-3"/>
                  <c:y val="5.562263050452026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5555555555555558E-3"/>
                  <c:y val="4.44667541557305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3888888888888889E-3"/>
                  <c:y val="4.44667541557305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U'!$J$826:$J$831</c:f>
              <c:numCache>
                <c:formatCode>General</c:formatCode>
                <c:ptCount val="6"/>
                <c:pt idx="0">
                  <c:v>17.399999999999999</c:v>
                </c:pt>
                <c:pt idx="1">
                  <c:v>1</c:v>
                </c:pt>
                <c:pt idx="2">
                  <c:v>0.5</c:v>
                </c:pt>
                <c:pt idx="3">
                  <c:v>0.3</c:v>
                </c:pt>
                <c:pt idx="4">
                  <c:v>0.1</c:v>
                </c:pt>
                <c:pt idx="5">
                  <c:v>0.1</c:v>
                </c:pt>
              </c:numCache>
            </c:numRef>
          </c:val>
        </c:ser>
        <c:ser>
          <c:idx val="4"/>
          <c:order val="4"/>
          <c:tx>
            <c:strRef>
              <c:f>'Dépendance des M alimentaires U'!$K$825</c:f>
              <c:strCache>
                <c:ptCount val="1"/>
                <c:pt idx="0">
                  <c:v>SADC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U'!$K$826:$K$831</c:f>
              <c:numCache>
                <c:formatCode>General</c:formatCode>
                <c:ptCount val="6"/>
                <c:pt idx="0">
                  <c:v>73</c:v>
                </c:pt>
                <c:pt idx="1">
                  <c:v>16.2</c:v>
                </c:pt>
                <c:pt idx="2">
                  <c:v>90.4</c:v>
                </c:pt>
                <c:pt idx="3">
                  <c:v>5.3</c:v>
                </c:pt>
                <c:pt idx="4">
                  <c:v>64.3</c:v>
                </c:pt>
                <c:pt idx="5">
                  <c:v>23.7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656576"/>
        <c:axId val="73699328"/>
      </c:barChart>
      <c:catAx>
        <c:axId val="73656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73699328"/>
        <c:crosses val="autoZero"/>
        <c:auto val="1"/>
        <c:lblAlgn val="ctr"/>
        <c:lblOffset val="100"/>
        <c:noMultiLvlLbl val="0"/>
      </c:catAx>
      <c:valAx>
        <c:axId val="73699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736565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419203849518808"/>
          <c:y val="0.22962962962962963"/>
          <c:w val="0.51217136920384954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0.79137</cdr:x>
      <cdr:y>0.26837</cdr:y>
    </cdr:from>
    <cdr:to>
      <cdr:x>0.91737</cdr:x>
      <cdr:y>0.26837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>
          <a:off x="7236296" y="1840468"/>
          <a:ext cx="1152128" cy="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0.5315</cdr:x>
      <cdr:y>0.836</cdr:y>
    </cdr:from>
    <cdr:to>
      <cdr:x>0.6315</cdr:x>
      <cdr:y>0.96933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860032" y="57332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 smtClean="0">
              <a:solidFill>
                <a:srgbClr val="FF0000"/>
              </a:solidFill>
            </a:rPr>
            <a:t>1,10%</a:t>
          </a:r>
          <a:endParaRPr lang="fr-FR" sz="1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0.85437</cdr:x>
      <cdr:y>0.86667</cdr:y>
    </cdr:from>
    <cdr:to>
      <cdr:x>0.95437</cdr:x>
      <cdr:y>1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7812360" y="60212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 smtClean="0">
              <a:solidFill>
                <a:srgbClr val="FF0000"/>
              </a:solidFill>
            </a:rPr>
            <a:t>0,30%</a:t>
          </a:r>
          <a:endParaRPr lang="fr-FR" sz="1800" b="1" dirty="0">
            <a:solidFill>
              <a:srgbClr val="FF000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0.01176</cdr:x>
      <cdr:y>0.2375</cdr:y>
    </cdr:from>
    <cdr:to>
      <cdr:x>0.79137</cdr:x>
      <cdr:y>0.332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07504" y="1628800"/>
          <a:ext cx="7128792" cy="64807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r-FR" sz="1800" b="1" dirty="0" smtClean="0">
              <a:solidFill>
                <a:srgbClr val="0000FF"/>
              </a:solidFill>
            </a:rPr>
            <a:t>Le </a:t>
          </a:r>
          <a:r>
            <a:rPr lang="fr-FR" sz="1800" b="1" dirty="0" err="1" smtClean="0">
              <a:solidFill>
                <a:srgbClr val="0000FF"/>
              </a:solidFill>
            </a:rPr>
            <a:t>ss</a:t>
          </a:r>
          <a:r>
            <a:rPr lang="fr-FR" sz="1800" b="1" dirty="0" smtClean="0">
              <a:solidFill>
                <a:srgbClr val="0000FF"/>
              </a:solidFill>
            </a:rPr>
            <a:t>-total non agricole correspond aux chapitres 25 à 99 du Système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FF"/>
              </a:solidFill>
            </a:rPr>
            <a:t>Harmonisé avec quelques produits agricoles dont coton, pas taxé par l'UE</a:t>
          </a:r>
          <a:endParaRPr lang="fr-FR" sz="1800" b="1" dirty="0">
            <a:solidFill>
              <a:srgbClr val="0000FF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CBA34-F1B6-4A42-8C69-D7ABB85C0F2F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05870-BC64-490C-B827-4FF839B1F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201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05870-BC64-490C-B827-4FF839B1F0F0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230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EE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05870-BC64-490C-B827-4FF839B1F0F0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055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63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22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3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474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89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38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8710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139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97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15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347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53422-8F57-4405-B984-13A5C348A055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80AB3-E3F3-44DF-AB5B-57DBFFDFA0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71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ecsi.edu/research/social/img/fig1.png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95536" y="3212976"/>
            <a:ext cx="8490338" cy="15696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Accords de "partenariat" économique (APE)</a:t>
            </a:r>
          </a:p>
          <a:p>
            <a:pPr algn="ctr" fontAlgn="base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désastre annoncé pour les peuples des pays</a:t>
            </a:r>
          </a:p>
          <a:p>
            <a:pPr algn="ctr" fontAlgn="base"/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d'Afrique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des </a:t>
            </a:r>
            <a:r>
              <a:rPr lang="en-US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Caraïbes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du </a:t>
            </a:r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Pacifique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(ACP)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48" y="188640"/>
            <a:ext cx="187984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79512" y="21328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/>
              <a:t>Collectif</a:t>
            </a:r>
            <a:r>
              <a:rPr lang="en-US" sz="2400" b="1" dirty="0"/>
              <a:t> Stop Tafta et </a:t>
            </a:r>
            <a:r>
              <a:rPr lang="en-US" sz="2400" b="1" dirty="0" err="1"/>
              <a:t>autres</a:t>
            </a:r>
            <a:r>
              <a:rPr lang="en-US" sz="2400" b="1" dirty="0"/>
              <a:t> </a:t>
            </a:r>
            <a:r>
              <a:rPr lang="en-US" sz="2400" b="1" dirty="0" smtClean="0"/>
              <a:t>accords de </a:t>
            </a:r>
            <a:r>
              <a:rPr lang="en-US" sz="2400" b="1" dirty="0" err="1"/>
              <a:t>Libre-échange</a:t>
            </a:r>
            <a:r>
              <a:rPr lang="en-US" sz="2400" b="1" dirty="0"/>
              <a:t> Paris </a:t>
            </a:r>
            <a:r>
              <a:rPr lang="en-US" sz="2400" b="1" dirty="0" smtClean="0"/>
              <a:t>19-20</a:t>
            </a:r>
            <a:r>
              <a:rPr lang="en-US" sz="2400" b="1" baseline="30000" dirty="0" smtClean="0"/>
              <a:t>e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116940" y="2596842"/>
            <a:ext cx="6911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Mercredi</a:t>
            </a:r>
            <a:r>
              <a:rPr lang="en-US" sz="2000" b="1" dirty="0"/>
              <a:t> 25 </a:t>
            </a:r>
            <a:r>
              <a:rPr lang="en-US" sz="2000" b="1" dirty="0" err="1"/>
              <a:t>février</a:t>
            </a:r>
            <a:r>
              <a:rPr lang="en-US" sz="2000" b="1" dirty="0"/>
              <a:t> </a:t>
            </a:r>
            <a:r>
              <a:rPr lang="en-US" sz="2000" b="1" dirty="0" smtClean="0"/>
              <a:t>2015 à la CNT, </a:t>
            </a:r>
            <a:r>
              <a:rPr lang="en-US" sz="2000" b="1" dirty="0"/>
              <a:t>33 rue des </a:t>
            </a:r>
            <a:r>
              <a:rPr lang="en-US" sz="2000" b="1" dirty="0" err="1"/>
              <a:t>Vignoles</a:t>
            </a:r>
            <a:r>
              <a:rPr lang="en-US" sz="2000" b="1" dirty="0"/>
              <a:t>, Paris 20</a:t>
            </a:r>
            <a:r>
              <a:rPr lang="en-US" sz="2000" b="1" dirty="0" smtClean="0"/>
              <a:t>'</a:t>
            </a:r>
            <a:endParaRPr lang="fr-FR" sz="2000" dirty="0"/>
          </a:p>
        </p:txBody>
      </p:sp>
      <p:sp>
        <p:nvSpPr>
          <p:cNvPr id="6" name="ZoneTexte 5"/>
          <p:cNvSpPr txBox="1"/>
          <p:nvPr/>
        </p:nvSpPr>
        <p:spPr>
          <a:xfrm>
            <a:off x="2003267" y="5229200"/>
            <a:ext cx="5665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a</a:t>
            </a:r>
            <a:r>
              <a:rPr lang="fr-FR" sz="2400" b="1" dirty="0" smtClean="0"/>
              <a:t>vec Jacques Berthelot, Solidarité et ATTAC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51423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431878"/>
              </p:ext>
            </p:extLst>
          </p:nvPr>
        </p:nvGraphicFramePr>
        <p:xfrm>
          <a:off x="0" y="44624"/>
          <a:ext cx="9108504" cy="68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442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763158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187623" y="675708"/>
            <a:ext cx="670946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forte volatilité du taux de change euro-dollar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s'ajoute à celle des prix agricoles libellés en dollars 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36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620688"/>
            <a:ext cx="9289032" cy="12625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7504" y="87015"/>
            <a:ext cx="8944885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Corrélation éthanol de maïs US &amp; prix alimentaires, actualisé 2012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14035" y="5147900"/>
            <a:ext cx="7518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2004       2005       2006       2007       2008       2009       2010       2011       2012   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672685" y="5949280"/>
            <a:ext cx="755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hlinkClick r:id="rId3"/>
              </a:rPr>
              <a:t>Source : New </a:t>
            </a:r>
            <a:r>
              <a:rPr lang="fr-FR" b="1" dirty="0" err="1">
                <a:solidFill>
                  <a:srgbClr val="0000FF"/>
                </a:solidFill>
                <a:hlinkClick r:id="rId3"/>
              </a:rPr>
              <a:t>England</a:t>
            </a:r>
            <a:r>
              <a:rPr lang="fr-FR" b="1" dirty="0">
                <a:solidFill>
                  <a:srgbClr val="0000FF"/>
                </a:solidFill>
                <a:hlinkClick r:id="rId3"/>
              </a:rPr>
              <a:t> </a:t>
            </a:r>
            <a:r>
              <a:rPr lang="fr-FR" b="1" dirty="0" err="1">
                <a:solidFill>
                  <a:srgbClr val="0000FF"/>
                </a:solidFill>
                <a:hlinkClick r:id="rId3"/>
              </a:rPr>
              <a:t>Complex</a:t>
            </a:r>
            <a:r>
              <a:rPr lang="fr-FR" b="1" dirty="0">
                <a:solidFill>
                  <a:srgbClr val="0000FF"/>
                </a:solidFill>
                <a:hlinkClick r:id="rId3"/>
              </a:rPr>
              <a:t> </a:t>
            </a:r>
            <a:r>
              <a:rPr lang="fr-FR" b="1" dirty="0" err="1">
                <a:solidFill>
                  <a:srgbClr val="0000FF"/>
                </a:solidFill>
                <a:hlinkClick r:id="rId3"/>
              </a:rPr>
              <a:t>Systems</a:t>
            </a:r>
            <a:r>
              <a:rPr lang="fr-FR" b="1" dirty="0">
                <a:solidFill>
                  <a:srgbClr val="0000FF"/>
                </a:solidFill>
                <a:hlinkClick r:id="rId3"/>
              </a:rPr>
              <a:t> </a:t>
            </a:r>
            <a:r>
              <a:rPr lang="fr-FR" b="1" dirty="0" smtClean="0">
                <a:solidFill>
                  <a:srgbClr val="0000FF"/>
                </a:solidFill>
                <a:hlinkClick r:id="rId3"/>
              </a:rPr>
              <a:t>Institute, </a:t>
            </a:r>
            <a:r>
              <a:rPr lang="en-US" b="1" dirty="0">
                <a:solidFill>
                  <a:srgbClr val="0000FF"/>
                </a:solidFill>
              </a:rPr>
              <a:t>Cambridge, </a:t>
            </a:r>
            <a:r>
              <a:rPr lang="en-US" b="1" dirty="0" err="1" smtClean="0">
                <a:solidFill>
                  <a:srgbClr val="0000FF"/>
                </a:solidFill>
              </a:rPr>
              <a:t>Massachussets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58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021102"/>
              </p:ext>
            </p:extLst>
          </p:nvPr>
        </p:nvGraphicFramePr>
        <p:xfrm>
          <a:off x="0" y="0"/>
          <a:ext cx="9036496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34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609" y="98629"/>
            <a:ext cx="8583439" cy="107721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faible crédibilité des </a:t>
            </a:r>
            <a:r>
              <a:rPr lang="fr-FR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recommendations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G20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lutter contre la volatilité des prix agricoles 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-1270" y="1624732"/>
            <a:ext cx="9261061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Les prix élevés des céréales et oléagineux sont si profitables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 aux pays exportateurs qu'ils ne voudront pas les plafonner.   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9436" y="3485326"/>
            <a:ext cx="8938088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Et la forte chute des prix de 2014 qui devrait se poursuivre 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en 2015 ne durera pas car de nouvelles intempéries 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surviendront tôt ou tard et du fait du plafonnement des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 rendements et de la hausse de la population mondiale.    </a:t>
            </a:r>
            <a:endParaRPr lang="fr-FR" sz="2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80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348989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462564" y="1548081"/>
            <a:ext cx="365850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Argentine, Australie, Brésil, Canada, </a:t>
            </a:r>
            <a:endParaRPr lang="fr-FR" b="1" dirty="0" smtClean="0"/>
          </a:p>
          <a:p>
            <a:pPr algn="ctr"/>
            <a:r>
              <a:rPr lang="fr-FR" b="1" dirty="0" smtClean="0"/>
              <a:t>Paraguay, Russie</a:t>
            </a:r>
            <a:r>
              <a:rPr lang="fr-FR" b="1" dirty="0"/>
              <a:t>, UE, Ukraine, </a:t>
            </a:r>
            <a:r>
              <a:rPr lang="fr-FR" b="1" dirty="0" smtClean="0"/>
              <a:t>USA</a:t>
            </a:r>
            <a:endParaRPr lang="fr-FR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5985" y="2409836"/>
            <a:ext cx="498245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</a:rPr>
              <a:t>Recettes nettes multipliées par 4,8 de 2000 à 2013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38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13992" y="98629"/>
            <a:ext cx="4734272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faux débat de l'interdiction des restrictions à l'exportation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9979" y="2420888"/>
            <a:ext cx="888268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Pourtant un </a:t>
            </a:r>
            <a:r>
              <a:rPr lang="fr-FR" sz="2400" b="1" dirty="0">
                <a:solidFill>
                  <a:srgbClr val="008000"/>
                </a:solidFill>
              </a:rPr>
              <a:t>pays pauvre </a:t>
            </a:r>
            <a:r>
              <a:rPr lang="fr-FR" sz="2400" b="1" dirty="0" smtClean="0">
                <a:solidFill>
                  <a:srgbClr val="008000"/>
                </a:solidFill>
              </a:rPr>
              <a:t>doit prioriser la </a:t>
            </a:r>
            <a:r>
              <a:rPr lang="fr-FR" sz="2400" b="1" dirty="0">
                <a:solidFill>
                  <a:srgbClr val="008000"/>
                </a:solidFill>
              </a:rPr>
              <a:t>sécurité alimentaire </a:t>
            </a:r>
            <a:r>
              <a:rPr lang="fr-FR" sz="2400" b="1" dirty="0" smtClean="0">
                <a:solidFill>
                  <a:srgbClr val="008000"/>
                </a:solidFill>
              </a:rPr>
              <a:t>de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</a:t>
            </a:r>
            <a:r>
              <a:rPr lang="fr-FR" sz="2400" b="1" dirty="0">
                <a:solidFill>
                  <a:srgbClr val="008000"/>
                </a:solidFill>
              </a:rPr>
              <a:t>ses </a:t>
            </a:r>
            <a:r>
              <a:rPr lang="fr-FR" sz="2400" b="1" dirty="0" smtClean="0">
                <a:solidFill>
                  <a:srgbClr val="008000"/>
                </a:solidFill>
              </a:rPr>
              <a:t>citoyens tant qu’un </a:t>
            </a:r>
            <a:r>
              <a:rPr lang="fr-FR" sz="2400" b="1" dirty="0">
                <a:solidFill>
                  <a:srgbClr val="008000"/>
                </a:solidFill>
              </a:rPr>
              <a:t>gouvernement mondial </a:t>
            </a:r>
            <a:r>
              <a:rPr lang="fr-FR" sz="2400" b="1" dirty="0" smtClean="0">
                <a:solidFill>
                  <a:srgbClr val="008000"/>
                </a:solidFill>
              </a:rPr>
              <a:t>ne peut la garantir.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PED </a:t>
            </a:r>
            <a:r>
              <a:rPr lang="fr-FR" sz="2400" b="1" dirty="0" smtClean="0">
                <a:solidFill>
                  <a:srgbClr val="008000"/>
                </a:solidFill>
              </a:rPr>
              <a:t>utilisent aussi les </a:t>
            </a:r>
            <a:r>
              <a:rPr lang="fr-FR" sz="2400" b="1" dirty="0" smtClean="0">
                <a:solidFill>
                  <a:srgbClr val="008000"/>
                </a:solidFill>
              </a:rPr>
              <a:t>taxes à l'exportation dans un but fiscal </a:t>
            </a:r>
            <a:r>
              <a:rPr lang="fr-FR" sz="2400" b="1" dirty="0" smtClean="0">
                <a:solidFill>
                  <a:srgbClr val="008000"/>
                </a:solidFill>
              </a:rPr>
              <a:t>et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 transformation </a:t>
            </a:r>
            <a:r>
              <a:rPr lang="fr-FR" sz="2400" b="1" dirty="0" smtClean="0">
                <a:solidFill>
                  <a:srgbClr val="008000"/>
                </a:solidFill>
              </a:rPr>
              <a:t>locale des matières premières avant exportation.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1897" y="1124744"/>
            <a:ext cx="860857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Pour l'OMC les </a:t>
            </a:r>
            <a:r>
              <a:rPr lang="fr-FR" sz="2400" b="1" i="1" dirty="0">
                <a:solidFill>
                  <a:srgbClr val="0000FF"/>
                </a:solidFill>
              </a:rPr>
              <a:t>intérêts offensifs</a:t>
            </a:r>
            <a:r>
              <a:rPr lang="fr-FR" sz="2400" b="1" dirty="0">
                <a:solidFill>
                  <a:srgbClr val="0000FF"/>
                </a:solidFill>
              </a:rPr>
              <a:t> des </a:t>
            </a:r>
            <a:r>
              <a:rPr lang="fr-FR" sz="2400" b="1" dirty="0" smtClean="0">
                <a:solidFill>
                  <a:srgbClr val="0000FF"/>
                </a:solidFill>
              </a:rPr>
              <a:t>Membres </a:t>
            </a:r>
            <a:r>
              <a:rPr lang="fr-FR" sz="2400" b="1" dirty="0">
                <a:solidFill>
                  <a:srgbClr val="0000FF"/>
                </a:solidFill>
              </a:rPr>
              <a:t>– </a:t>
            </a:r>
            <a:r>
              <a:rPr lang="fr-FR" sz="2400" b="1" dirty="0" smtClean="0">
                <a:solidFill>
                  <a:srgbClr val="0000FF"/>
                </a:solidFill>
              </a:rPr>
              <a:t>l'</a:t>
            </a:r>
            <a:r>
              <a:rPr lang="fr-FR" sz="2400" b="1" i="1" dirty="0" err="1" smtClean="0">
                <a:solidFill>
                  <a:srgbClr val="0000FF"/>
                </a:solidFill>
              </a:rPr>
              <a:t>accés</a:t>
            </a:r>
            <a:r>
              <a:rPr lang="fr-FR" sz="2400" b="1" i="1" dirty="0" smtClean="0">
                <a:solidFill>
                  <a:srgbClr val="0000FF"/>
                </a:solidFill>
              </a:rPr>
              <a:t> </a:t>
            </a:r>
            <a:r>
              <a:rPr lang="fr-FR" sz="2400" b="1" i="1" dirty="0">
                <a:solidFill>
                  <a:srgbClr val="0000FF"/>
                </a:solidFill>
              </a:rPr>
              <a:t>au </a:t>
            </a:r>
            <a:r>
              <a:rPr lang="fr-FR" sz="2400" b="1" i="1" dirty="0" smtClean="0">
                <a:solidFill>
                  <a:srgbClr val="0000FF"/>
                </a:solidFill>
              </a:rPr>
              <a:t>marché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des </a:t>
            </a:r>
            <a:r>
              <a:rPr lang="fr-FR" sz="2400" b="1" dirty="0">
                <a:solidFill>
                  <a:srgbClr val="0000FF"/>
                </a:solidFill>
              </a:rPr>
              <a:t>autres </a:t>
            </a:r>
            <a:r>
              <a:rPr lang="fr-FR" sz="2400" b="1" dirty="0" smtClean="0">
                <a:solidFill>
                  <a:srgbClr val="0000FF"/>
                </a:solidFill>
              </a:rPr>
              <a:t>– </a:t>
            </a:r>
            <a:r>
              <a:rPr lang="fr-FR" sz="2400" b="1" dirty="0">
                <a:solidFill>
                  <a:srgbClr val="0000FF"/>
                </a:solidFill>
              </a:rPr>
              <a:t>sont plus légitimes que leurs </a:t>
            </a:r>
            <a:r>
              <a:rPr lang="fr-FR" sz="2400" b="1" i="1" dirty="0">
                <a:solidFill>
                  <a:srgbClr val="0000FF"/>
                </a:solidFill>
              </a:rPr>
              <a:t>intérêts </a:t>
            </a:r>
            <a:r>
              <a:rPr lang="fr-FR" sz="2400" b="1" i="1" dirty="0" smtClean="0">
                <a:solidFill>
                  <a:srgbClr val="0000FF"/>
                </a:solidFill>
              </a:rPr>
              <a:t>défensifs</a:t>
            </a:r>
            <a:r>
              <a:rPr lang="fr-FR" sz="2400" b="1" dirty="0" smtClean="0">
                <a:solidFill>
                  <a:srgbClr val="0000FF"/>
                </a:solidFill>
              </a:rPr>
              <a:t>. Elle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autorise cependant les taxes à l'exportation et sans plafond.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85178" y="4172887"/>
            <a:ext cx="833529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pays développés en ont beaucoup utilisé dans leurs colonies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pour se réserver l'importation des matières premières à bas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prix et l'UE a taxé ses exportations de blé en 1996 et 1997.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5468" y="5541039"/>
            <a:ext cx="869731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céréales US et UE aux </a:t>
            </a:r>
            <a:r>
              <a:rPr lang="fr-FR" sz="2400" b="1" dirty="0" err="1">
                <a:solidFill>
                  <a:srgbClr val="008000"/>
                </a:solidFill>
              </a:rPr>
              <a:t>agrocarburants</a:t>
            </a:r>
            <a:r>
              <a:rPr lang="fr-FR" sz="2400" b="1" dirty="0">
                <a:solidFill>
                  <a:srgbClr val="008000"/>
                </a:solidFill>
              </a:rPr>
              <a:t> </a:t>
            </a:r>
            <a:r>
              <a:rPr lang="fr-FR" sz="2400" b="1" dirty="0" smtClean="0">
                <a:solidFill>
                  <a:srgbClr val="008000"/>
                </a:solidFill>
              </a:rPr>
              <a:t>correspondent à </a:t>
            </a:r>
            <a:r>
              <a:rPr lang="fr-FR" sz="2400" b="1" dirty="0">
                <a:solidFill>
                  <a:srgbClr val="008000"/>
                </a:solidFill>
              </a:rPr>
              <a:t>de très </a:t>
            </a:r>
            <a:endParaRPr lang="fr-FR" sz="2400" b="1" dirty="0" smtClean="0">
              <a:solidFill>
                <a:srgbClr val="008000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fortes </a:t>
            </a:r>
            <a:r>
              <a:rPr lang="fr-FR" sz="2400" b="1" dirty="0">
                <a:solidFill>
                  <a:srgbClr val="008000"/>
                </a:solidFill>
              </a:rPr>
              <a:t>restrictions à </a:t>
            </a:r>
            <a:r>
              <a:rPr lang="fr-FR" sz="2400" b="1" dirty="0" smtClean="0">
                <a:solidFill>
                  <a:srgbClr val="008000"/>
                </a:solidFill>
              </a:rPr>
              <a:t>leur exportation </a:t>
            </a:r>
            <a:r>
              <a:rPr lang="fr-FR" sz="2400" b="1" dirty="0" smtClean="0">
                <a:solidFill>
                  <a:srgbClr val="008000"/>
                </a:solidFill>
              </a:rPr>
              <a:t>et sont la première cause de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la flambée des prix des produits alimentaires depuis 2007. </a:t>
            </a:r>
            <a:endParaRPr lang="fr-FR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71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116632"/>
            <a:ext cx="8712968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Forte disparité de dépendance alimentaire selon les pays  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1192" y="980728"/>
            <a:ext cx="8925304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La part des importations dans la consommation de céréales, viandes et produits laitiers est fonction du niveau de développement, de la protection passée et présente à l'importation et des subventions qui la renforcent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6688" y="4941168"/>
            <a:ext cx="87457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ASS : Afrique Sub-Saharienne; AO: Afrique de l'Ouest; AE: Afrique de l'Est</a:t>
            </a:r>
            <a:endParaRPr lang="fr-FR" sz="2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8113"/>
            <a:ext cx="8892480" cy="251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12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23772" y="116632"/>
            <a:ext cx="8180445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Leçons de l'Afrique de l'Est (AE) à l'Afrique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l'Ouest (AO) 	: relevez vos droits de douane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856984" cy="242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14315" y="4110171"/>
            <a:ext cx="791421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Depuis que le Kenya a relevé à 60% en 2004 son DD,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étendu à l'EAC, celle-ci est devenue quasi-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autosuffisante en produits laitiers en 2013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021842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91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154006" y="83622"/>
            <a:ext cx="1095172" cy="5847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6819" y="1537628"/>
            <a:ext cx="8735661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multiples défis auxquels fait face l'Afrique de l'Ouest 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47664" y="3555013"/>
            <a:ext cx="6428556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L'APE AO un coup de poignard dans le dos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l'AO et une balle dans le pied de l'UE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483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70613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580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1267" y="116632"/>
            <a:ext cx="8149154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nécessaire protection à l’importation pour garantir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prix stables et rémunérateurs aux agriculteurs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89394" y="1614279"/>
            <a:ext cx="8605817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Tous les pays industrialisés, y compris émergents, le sont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devenus par une forte protection agricole, qui persiste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sur leurs produits alimentaires de base. Et les fortes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subventions compensant la baisse des prix garantis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ont </a:t>
            </a:r>
            <a:r>
              <a:rPr lang="fr-FR" sz="2800" b="1" dirty="0" smtClean="0">
                <a:solidFill>
                  <a:srgbClr val="0000FF"/>
                </a:solidFill>
              </a:rPr>
              <a:t>eu un </a:t>
            </a:r>
            <a:r>
              <a:rPr lang="fr-FR" sz="2800" b="1" dirty="0" smtClean="0">
                <a:solidFill>
                  <a:srgbClr val="0000FF"/>
                </a:solidFill>
              </a:rPr>
              <a:t>fort effet de substitution à l'importation.  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42625" y="4636293"/>
            <a:ext cx="854985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Il est injuste que l'OMC et les accords bilatéraux, surtout les APE, dénient ce droit aux pays d'ASS qui ne peuvent subventionner leurs agriculteurs, 2/3 de la population.  </a:t>
            </a:r>
            <a:endParaRPr lang="fr-FR" sz="2800" b="1" dirty="0">
              <a:solidFill>
                <a:srgbClr val="008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81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20878" y="116632"/>
            <a:ext cx="7811562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Suisse 3è pays à la plus forte protection agricole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61303" y="908720"/>
            <a:ext cx="8740854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Exportations agricoles et poissons (chapitres 1 à 24 du SH)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de 9,2 Md$ en moyenne de 2012 à 2014, pour 12,8 Md$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d'importations, soit solde déficitaire de 3,6 Md$.  </a:t>
            </a:r>
            <a:endParaRPr lang="fr-FR" sz="2800" b="1" dirty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03" y="2546353"/>
            <a:ext cx="8875193" cy="405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3528" y="6165304"/>
            <a:ext cx="84321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</a:rPr>
              <a:t>Attention : les DD moyens cachent les DD élevés sur les produits alimentaires de base   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4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58"/>
            <a:ext cx="9120187" cy="657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92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66311"/>
              </p:ext>
            </p:extLst>
          </p:nvPr>
        </p:nvGraphicFramePr>
        <p:xfrm>
          <a:off x="0" y="-29497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475656" y="836712"/>
            <a:ext cx="75457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Total extra-UE: 5452;ACP: 813; AO: 414; AE: 19; SADC: 183</a:t>
            </a:r>
            <a:endParaRPr lang="fr-FR" sz="24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3923928" y="2276872"/>
            <a:ext cx="259500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En millions d'euros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42228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7048" y="1556792"/>
            <a:ext cx="8708987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</a:rPr>
              <a:t>L'UE </a:t>
            </a:r>
            <a:r>
              <a:rPr lang="fr-FR" sz="2800" b="1" dirty="0" smtClean="0">
                <a:solidFill>
                  <a:srgbClr val="0000FF"/>
                </a:solidFill>
              </a:rPr>
              <a:t>importatrice </a:t>
            </a:r>
            <a:r>
              <a:rPr lang="fr-FR" sz="2800" b="1" dirty="0">
                <a:solidFill>
                  <a:srgbClr val="0000FF"/>
                </a:solidFill>
              </a:rPr>
              <a:t>nette de 29 827 </a:t>
            </a:r>
            <a:r>
              <a:rPr lang="fr-FR" sz="2800" b="1" dirty="0" smtClean="0">
                <a:solidFill>
                  <a:srgbClr val="0000FF"/>
                </a:solidFill>
              </a:rPr>
              <a:t>t </a:t>
            </a:r>
            <a:r>
              <a:rPr lang="fr-FR" sz="2800" b="1" dirty="0">
                <a:solidFill>
                  <a:srgbClr val="0000FF"/>
                </a:solidFill>
              </a:rPr>
              <a:t>de coton fibre </a:t>
            </a:r>
            <a:r>
              <a:rPr lang="fr-FR" sz="2800" b="1" dirty="0" smtClean="0">
                <a:solidFill>
                  <a:srgbClr val="0000FF"/>
                </a:solidFill>
              </a:rPr>
              <a:t>d'AO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pour </a:t>
            </a:r>
            <a:r>
              <a:rPr lang="fr-FR" sz="2800" b="1" dirty="0">
                <a:solidFill>
                  <a:srgbClr val="0000FF"/>
                </a:solidFill>
              </a:rPr>
              <a:t>42,3 </a:t>
            </a:r>
            <a:r>
              <a:rPr lang="fr-FR" sz="2800" b="1" dirty="0" smtClean="0">
                <a:solidFill>
                  <a:srgbClr val="0000FF"/>
                </a:solidFill>
              </a:rPr>
              <a:t>M€ </a:t>
            </a:r>
            <a:r>
              <a:rPr lang="fr-FR" sz="2800" b="1" dirty="0">
                <a:solidFill>
                  <a:srgbClr val="0000FF"/>
                </a:solidFill>
              </a:rPr>
              <a:t>en </a:t>
            </a:r>
            <a:r>
              <a:rPr lang="fr-FR" sz="2800" b="1" dirty="0" smtClean="0">
                <a:solidFill>
                  <a:srgbClr val="0000FF"/>
                </a:solidFill>
              </a:rPr>
              <a:t>2013 mais a </a:t>
            </a:r>
            <a:r>
              <a:rPr lang="fr-FR" sz="2800" b="1" dirty="0">
                <a:solidFill>
                  <a:srgbClr val="0000FF"/>
                </a:solidFill>
              </a:rPr>
              <a:t>exporté l'équivalent de </a:t>
            </a:r>
            <a:endParaRPr lang="fr-FR" sz="28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9 </a:t>
            </a:r>
            <a:r>
              <a:rPr lang="fr-FR" sz="2800" b="1" dirty="0">
                <a:solidFill>
                  <a:srgbClr val="0000FF"/>
                </a:solidFill>
              </a:rPr>
              <a:t>602 </a:t>
            </a:r>
            <a:r>
              <a:rPr lang="fr-FR" sz="2800" b="1" dirty="0" smtClean="0">
                <a:solidFill>
                  <a:srgbClr val="0000FF"/>
                </a:solidFill>
              </a:rPr>
              <a:t>t </a:t>
            </a:r>
            <a:r>
              <a:rPr lang="fr-FR" sz="2800" b="1" dirty="0">
                <a:solidFill>
                  <a:srgbClr val="0000FF"/>
                </a:solidFill>
              </a:rPr>
              <a:t>dans </a:t>
            </a:r>
            <a:r>
              <a:rPr lang="fr-FR" sz="2800" b="1" dirty="0" smtClean="0">
                <a:solidFill>
                  <a:srgbClr val="0000FF"/>
                </a:solidFill>
              </a:rPr>
              <a:t>filés</a:t>
            </a:r>
            <a:r>
              <a:rPr lang="fr-FR" sz="2800" b="1" dirty="0">
                <a:solidFill>
                  <a:srgbClr val="0000FF"/>
                </a:solidFill>
              </a:rPr>
              <a:t>, tissus, vêtements et linges, pour </a:t>
            </a:r>
            <a:endParaRPr lang="fr-FR" sz="28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254 M€</a:t>
            </a:r>
            <a:r>
              <a:rPr lang="fr-FR" sz="2800" b="1" dirty="0">
                <a:solidFill>
                  <a:srgbClr val="0000FF"/>
                </a:solidFill>
              </a:rPr>
              <a:t>. </a:t>
            </a:r>
            <a:r>
              <a:rPr lang="fr-FR" sz="2800" b="1" dirty="0" smtClean="0">
                <a:solidFill>
                  <a:srgbClr val="0000FF"/>
                </a:solidFill>
              </a:rPr>
              <a:t>Avec une subvention/t de </a:t>
            </a:r>
            <a:r>
              <a:rPr lang="fr-FR" sz="2800" b="1" dirty="0">
                <a:solidFill>
                  <a:srgbClr val="0000FF"/>
                </a:solidFill>
              </a:rPr>
              <a:t>2 172 €, </a:t>
            </a:r>
            <a:r>
              <a:rPr lang="fr-FR" sz="2800" b="1" dirty="0" smtClean="0">
                <a:solidFill>
                  <a:srgbClr val="0000FF"/>
                </a:solidFill>
              </a:rPr>
              <a:t>les 2/3 en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aides </a:t>
            </a:r>
            <a:r>
              <a:rPr lang="fr-FR" sz="2800" b="1" dirty="0">
                <a:solidFill>
                  <a:srgbClr val="0000FF"/>
                </a:solidFill>
              </a:rPr>
              <a:t>"découplées", </a:t>
            </a:r>
            <a:r>
              <a:rPr lang="fr-FR" sz="2800" b="1" dirty="0" smtClean="0">
                <a:solidFill>
                  <a:srgbClr val="0000FF"/>
                </a:solidFill>
              </a:rPr>
              <a:t>la subvention </a:t>
            </a:r>
            <a:r>
              <a:rPr lang="fr-FR" sz="2800" b="1" dirty="0" smtClean="0">
                <a:solidFill>
                  <a:srgbClr val="0000FF"/>
                </a:solidFill>
              </a:rPr>
              <a:t>totale </a:t>
            </a:r>
            <a:r>
              <a:rPr lang="fr-FR" sz="2800" b="1" dirty="0">
                <a:solidFill>
                  <a:srgbClr val="0000FF"/>
                </a:solidFill>
              </a:rPr>
              <a:t>de 20,9 </a:t>
            </a:r>
            <a:r>
              <a:rPr lang="fr-FR" sz="2800" b="1" dirty="0" smtClean="0">
                <a:solidFill>
                  <a:srgbClr val="0000FF"/>
                </a:solidFill>
              </a:rPr>
              <a:t>M</a:t>
            </a:r>
            <a:r>
              <a:rPr lang="fr-FR" sz="2800" b="1" dirty="0" smtClean="0">
                <a:solidFill>
                  <a:srgbClr val="0000FF"/>
                </a:solidFill>
              </a:rPr>
              <a:t>€ est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7,6 fois </a:t>
            </a:r>
            <a:r>
              <a:rPr lang="fr-FR" sz="2800" b="1" dirty="0">
                <a:solidFill>
                  <a:srgbClr val="0000FF"/>
                </a:solidFill>
              </a:rPr>
              <a:t>supérieure aux 2,75 </a:t>
            </a:r>
            <a:r>
              <a:rPr lang="fr-FR" sz="2800" b="1" dirty="0" smtClean="0">
                <a:solidFill>
                  <a:srgbClr val="0000FF"/>
                </a:solidFill>
              </a:rPr>
              <a:t>M€ </a:t>
            </a:r>
            <a:r>
              <a:rPr lang="fr-FR" sz="2800" b="1" dirty="0">
                <a:solidFill>
                  <a:srgbClr val="0000FF"/>
                </a:solidFill>
              </a:rPr>
              <a:t>du "Programme </a:t>
            </a:r>
            <a:r>
              <a:rPr lang="fr-FR" sz="2800" b="1" dirty="0" smtClean="0">
                <a:solidFill>
                  <a:srgbClr val="0000FF"/>
                </a:solidFill>
              </a:rPr>
              <a:t>d’appui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à </a:t>
            </a:r>
            <a:r>
              <a:rPr lang="fr-FR" sz="2800" b="1" dirty="0" smtClean="0">
                <a:solidFill>
                  <a:srgbClr val="0000FF"/>
                </a:solidFill>
              </a:rPr>
              <a:t>la </a:t>
            </a:r>
            <a:r>
              <a:rPr lang="fr-FR" sz="2800" b="1" dirty="0" smtClean="0">
                <a:solidFill>
                  <a:srgbClr val="0000FF"/>
                </a:solidFill>
              </a:rPr>
              <a:t>consolidation </a:t>
            </a:r>
            <a:r>
              <a:rPr lang="fr-FR" sz="2800" b="1" dirty="0">
                <a:solidFill>
                  <a:srgbClr val="0000FF"/>
                </a:solidFill>
              </a:rPr>
              <a:t>du </a:t>
            </a:r>
            <a:r>
              <a:rPr lang="fr-FR" sz="2800" b="1" dirty="0" smtClean="0">
                <a:solidFill>
                  <a:srgbClr val="0000FF"/>
                </a:solidFill>
              </a:rPr>
              <a:t>Cadre </a:t>
            </a:r>
            <a:r>
              <a:rPr lang="fr-FR" sz="2800" b="1" dirty="0">
                <a:solidFill>
                  <a:srgbClr val="0000FF"/>
                </a:solidFill>
              </a:rPr>
              <a:t>d’action du partenariat </a:t>
            </a:r>
            <a:r>
              <a:rPr lang="fr-FR" sz="2800" b="1" dirty="0" smtClean="0">
                <a:solidFill>
                  <a:srgbClr val="0000FF"/>
                </a:solidFill>
              </a:rPr>
              <a:t>UE-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Afrique sur </a:t>
            </a:r>
            <a:r>
              <a:rPr lang="fr-FR" sz="2800" b="1" dirty="0">
                <a:solidFill>
                  <a:srgbClr val="0000FF"/>
                </a:solidFill>
              </a:rPr>
              <a:t>le coton" </a:t>
            </a:r>
            <a:r>
              <a:rPr lang="fr-FR" sz="2800" b="1" dirty="0" smtClean="0">
                <a:solidFill>
                  <a:srgbClr val="0000FF"/>
                </a:solidFill>
              </a:rPr>
              <a:t>destiné </a:t>
            </a:r>
            <a:r>
              <a:rPr lang="fr-FR" sz="2800" b="1" dirty="0">
                <a:solidFill>
                  <a:srgbClr val="0000FF"/>
                </a:solidFill>
              </a:rPr>
              <a:t>à l'ensemble des pays </a:t>
            </a:r>
            <a:r>
              <a:rPr lang="fr-FR" sz="2800" b="1" dirty="0" smtClean="0">
                <a:solidFill>
                  <a:srgbClr val="0000FF"/>
                </a:solidFill>
              </a:rPr>
              <a:t>d'ASS.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51520" y="116632"/>
            <a:ext cx="8771312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dumping de l'UE sur le coton exporté vers l'AO en 2013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480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47664" y="332656"/>
            <a:ext cx="6428556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L'APE AO un coup de poignard dans le dos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l'AO et une balle dans le pied de l'UE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869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21307" y="68263"/>
            <a:ext cx="7942687" cy="95410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Que sont les APE et que vont-ils changer</a:t>
            </a:r>
          </a:p>
          <a:p>
            <a:pPr algn="ctr"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dans la situation économique des pays ACP?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07950" y="1430338"/>
            <a:ext cx="8893175" cy="1927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Puisque la Convention de Lomé avait accordé un accès préférentiel unilatéral à l'UE pour les exportations des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pays ACP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depuis les années 70,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ces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pays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"partenaires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" doivent maintenant réduire unilatéralement leurs droits de douane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(DD) et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devenir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compétitifs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en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20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ans (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de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2015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à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2035). </a:t>
            </a:r>
            <a:endParaRPr lang="fr-FR" sz="2400" b="1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7950" y="3860800"/>
            <a:ext cx="8893175" cy="2292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 Puisque l'UE estime que la poursuite de la lib</a:t>
            </a:r>
            <a:r>
              <a:rPr lang="fr-FR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ralisation multilat</a:t>
            </a:r>
            <a:r>
              <a:rPr lang="fr-FR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rale des </a:t>
            </a:r>
            <a:r>
              <a:rPr lang="fr-FR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changes est inévitable et souhaitable pour les pays ACP, il est urgent qu'elle récupère, par l'accès libre à leurs marchés, une partie des aides à ces pays depuis 40 ans, avant que d'autres pays moins généreux – les EU avec l'AGOA – n'en profitent ! </a:t>
            </a:r>
          </a:p>
        </p:txBody>
      </p:sp>
    </p:spTree>
    <p:extLst>
      <p:ext uri="{BB962C8B-B14F-4D97-AF65-F5344CB8AC3E}">
        <p14:creationId xmlns:p14="http://schemas.microsoft.com/office/powerpoint/2010/main" val="263732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39369" y="1331913"/>
            <a:ext cx="8376396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Alors que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l’APE prétend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promouvoir l'intégration</a:t>
            </a:r>
          </a:p>
          <a:p>
            <a:pPr algn="ctr" eaLnBrk="1" hangingPunct="1"/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régionale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de l’Afrique de l’Ouest (AO),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ils la torpilleront</a:t>
            </a:r>
          </a:p>
          <a:p>
            <a:pPr algn="ctr" eaLnBrk="1" hangingPunct="1"/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puisqu‘elle n’est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pas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compétitive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avec l'UE – d'où</a:t>
            </a:r>
          </a:p>
          <a:p>
            <a:pPr algn="ctr" eaLnBrk="1" hangingPunct="1"/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proviennent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41%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des importations d'AO –</a:t>
            </a:r>
          </a:p>
          <a:p>
            <a:pPr algn="ctr" eaLnBrk="1" hangingPunct="1"/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ni pour les produits agroalimentaires, </a:t>
            </a:r>
          </a:p>
          <a:p>
            <a:pPr algn="ctr" eaLnBrk="1" hangingPunct="1"/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ni pour les produits industriels et les services.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97188" y="4129088"/>
            <a:ext cx="7789312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Il est incohérent de proclamer que l'objectif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de</a:t>
            </a:r>
            <a:endParaRPr lang="fr-FR" sz="2400" b="1" dirty="0">
              <a:solidFill>
                <a:srgbClr val="008000"/>
              </a:solidFill>
              <a:cs typeface="Times New Roman" pitchFamily="18" charset="0"/>
            </a:endParaRPr>
          </a:p>
          <a:p>
            <a:pPr algn="ctr" eaLnBrk="1" hangingPunct="1"/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l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’APE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est de promouvoir à la fois l'intégration </a:t>
            </a:r>
          </a:p>
          <a:p>
            <a:pPr algn="ctr" eaLnBrk="1" hangingPunct="1"/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régionale et "</a:t>
            </a:r>
            <a:r>
              <a:rPr lang="fr-FR" sz="2400" b="1" i="1" dirty="0">
                <a:solidFill>
                  <a:srgbClr val="008000"/>
                </a:solidFill>
                <a:cs typeface="Times New Roman" pitchFamily="18" charset="0"/>
              </a:rPr>
              <a:t>l'insertion harmonieuse et progressive</a:t>
            </a:r>
          </a:p>
          <a:p>
            <a:pPr algn="ctr" eaLnBrk="1" hangingPunct="1"/>
            <a:r>
              <a:rPr lang="fr-FR" sz="2400" b="1" i="1" dirty="0">
                <a:solidFill>
                  <a:srgbClr val="008000"/>
                </a:solidFill>
                <a:cs typeface="Times New Roman" pitchFamily="18" charset="0"/>
              </a:rPr>
              <a:t>des économies ACP dans l'économie </a:t>
            </a:r>
            <a:r>
              <a:rPr lang="fr-FR" sz="2400" b="1" i="1" dirty="0" smtClean="0">
                <a:solidFill>
                  <a:srgbClr val="008000"/>
                </a:solidFill>
                <a:cs typeface="Times New Roman" pitchFamily="18" charset="0"/>
              </a:rPr>
              <a:t>mondiale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"</a:t>
            </a:r>
          </a:p>
          <a:p>
            <a:pPr algn="ctr" eaLnBrk="1" hangingPunct="1"/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car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la 1ère implique une forte protection </a:t>
            </a:r>
          </a:p>
          <a:p>
            <a:pPr algn="ctr" eaLnBrk="1" hangingPunct="1"/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à l'importation que la seconde exclut.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852765" y="163513"/>
            <a:ext cx="5405134" cy="52322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La réalité des risques des APE</a:t>
            </a:r>
          </a:p>
        </p:txBody>
      </p:sp>
    </p:spTree>
    <p:extLst>
      <p:ext uri="{BB962C8B-B14F-4D97-AF65-F5344CB8AC3E}">
        <p14:creationId xmlns:p14="http://schemas.microsoft.com/office/powerpoint/2010/main" val="405337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4925" y="764704"/>
            <a:ext cx="8964613" cy="5472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100000"/>
              </a:spcBef>
              <a:buFontTx/>
              <a:buChar char="•"/>
            </a:pP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Les APE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sont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une source de conflits entre les pays ACP PMA et non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PMA :</a:t>
            </a:r>
            <a:endParaRPr lang="fr-FR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90000"/>
              </a:lnSpc>
              <a:buFontTx/>
              <a:buChar char="•"/>
            </a:pP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Les PMA bénéficient de la Décision "Tout sauf les armes"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 2001 (peuvent maintenir leurs DD sur les exportations de l'UE sans payer de DD sur leurs exportations vers l'UE) et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n'ont donc pas intérêt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à l’APE</a:t>
            </a:r>
            <a:endParaRPr lang="fr-FR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90000"/>
              </a:lnSpc>
              <a:buFontTx/>
              <a:buChar char="•"/>
            </a:pP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Mais leur non participation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compromettrait l'intégration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régionale</a:t>
            </a:r>
          </a:p>
          <a:p>
            <a:pPr marL="342900" indent="-342900" algn="just">
              <a:lnSpc>
                <a:spcPct val="90000"/>
              </a:lnSpc>
              <a:buFontTx/>
              <a:buChar char="•"/>
            </a:pP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Les non-PMA (Ghana, Côte d'Ivoire,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Nigeria)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perdront leur accès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à DD nuls à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l'UE s'ils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refusent l'APE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devront payer des DD du SPG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(système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des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références généralisées). Le Cap-Vert a le SPG+, proche du régime PMA.</a:t>
            </a:r>
            <a:endParaRPr lang="fr-FR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90000"/>
              </a:lnSpc>
              <a:buFontTx/>
              <a:buChar char="•"/>
            </a:pP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Toutes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les préférences seront érodées par le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Doha Round s’il est conclu et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par les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accords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bilatéraux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 libre-échange (ALE) de l’UE, notamment TAFTA, CETA,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ALE avec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les pays andins et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l'Amérique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entrale.</a:t>
            </a:r>
            <a:endParaRPr lang="fr-FR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852765" y="163513"/>
            <a:ext cx="5405134" cy="52322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La réalité des risques des APE</a:t>
            </a:r>
          </a:p>
        </p:txBody>
      </p:sp>
    </p:spTree>
    <p:extLst>
      <p:ext uri="{BB962C8B-B14F-4D97-AF65-F5344CB8AC3E}">
        <p14:creationId xmlns:p14="http://schemas.microsoft.com/office/powerpoint/2010/main" val="299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101539" y="83622"/>
            <a:ext cx="1095172" cy="5847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6819" y="764704"/>
            <a:ext cx="8735661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multiples défis auxquels fait face l'Afrique de l'Ouest 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412204" y="1412776"/>
            <a:ext cx="2409955" cy="49244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alimentaire</a:t>
            </a:r>
            <a:endParaRPr lang="fr-FR" sz="2600" dirty="0"/>
          </a:p>
        </p:txBody>
      </p:sp>
      <p:sp>
        <p:nvSpPr>
          <p:cNvPr id="5" name="ZoneTexte 4"/>
          <p:cNvSpPr txBox="1"/>
          <p:nvPr/>
        </p:nvSpPr>
        <p:spPr>
          <a:xfrm>
            <a:off x="3136595" y="2083601"/>
            <a:ext cx="3025059" cy="49244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démographique</a:t>
            </a:r>
            <a:endParaRPr lang="fr-FR" sz="26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570055" y="2871364"/>
            <a:ext cx="2474524" cy="49244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des emplois</a:t>
            </a:r>
            <a:endParaRPr lang="fr-FR" sz="2600" dirty="0"/>
          </a:p>
        </p:txBody>
      </p:sp>
      <p:sp>
        <p:nvSpPr>
          <p:cNvPr id="7" name="ZoneTexte 6"/>
          <p:cNvSpPr txBox="1"/>
          <p:nvPr/>
        </p:nvSpPr>
        <p:spPr>
          <a:xfrm>
            <a:off x="2555956" y="3576958"/>
            <a:ext cx="4511813" cy="49244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du changement </a:t>
            </a:r>
            <a:r>
              <a:rPr lang="fr-FR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climatique</a:t>
            </a:r>
            <a:endParaRPr lang="fr-FR" sz="2600" dirty="0"/>
          </a:p>
        </p:txBody>
      </p:sp>
      <p:sp>
        <p:nvSpPr>
          <p:cNvPr id="8" name="ZoneTexte 7"/>
          <p:cNvSpPr txBox="1"/>
          <p:nvPr/>
        </p:nvSpPr>
        <p:spPr>
          <a:xfrm>
            <a:off x="2721233" y="4347119"/>
            <a:ext cx="4172168" cy="49244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compétitivité des EF</a:t>
            </a:r>
            <a:endParaRPr lang="fr-FR" sz="2600" dirty="0"/>
          </a:p>
        </p:txBody>
      </p:sp>
      <p:sp>
        <p:nvSpPr>
          <p:cNvPr id="9" name="ZoneTexte 8"/>
          <p:cNvSpPr txBox="1"/>
          <p:nvPr/>
        </p:nvSpPr>
        <p:spPr>
          <a:xfrm>
            <a:off x="2119363" y="5013176"/>
            <a:ext cx="5385000" cy="49244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la volatilité des prix agricoles</a:t>
            </a:r>
            <a:endParaRPr lang="fr-FR" sz="26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963269" y="6357698"/>
            <a:ext cx="5688096" cy="49244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nécessaire protection à l’importation</a:t>
            </a:r>
            <a:endParaRPr lang="fr-FR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327275" y="5695094"/>
            <a:ext cx="6579815" cy="49244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</a:t>
            </a:r>
            <a:r>
              <a:rPr lang="fr-FR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 dumping agricole des pays développés</a:t>
            </a:r>
            <a:endParaRPr lang="fr-FR" sz="2600" dirty="0"/>
          </a:p>
        </p:txBody>
      </p:sp>
    </p:spTree>
    <p:extLst>
      <p:ext uri="{BB962C8B-B14F-4D97-AF65-F5344CB8AC3E}">
        <p14:creationId xmlns:p14="http://schemas.microsoft.com/office/powerpoint/2010/main" val="9720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51520" y="908050"/>
            <a:ext cx="8496944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Puisque l'UE considère que les APE doivent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concerner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au moins 90% des échanges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sans exclure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aucun secteur,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l’AO pourrait protéger 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au plus 20% de ses produits,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notamment alimentaires</a:t>
            </a:r>
            <a:r>
              <a:rPr lang="fr-FR" sz="2400" b="1" dirty="0">
                <a:solidFill>
                  <a:srgbClr val="0000FF"/>
                </a:solidFill>
                <a:cs typeface="Times New Roman" pitchFamily="18" charset="0"/>
              </a:rPr>
              <a:t>,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et l’UE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n’aurait 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qu’à ouvrir son marché qu’à 3% de plus puisque déjà ouvert à 97</a:t>
            </a:r>
            <a:r>
              <a:rPr lang="fr-FR" sz="2400" b="1" dirty="0" smtClean="0">
                <a:solidFill>
                  <a:srgbClr val="0000FF"/>
                </a:solidFill>
                <a:cs typeface="Times New Roman" pitchFamily="18" charset="0"/>
              </a:rPr>
              <a:t>% dans les Conventions de Lomé et en fait à 100% depuis 2000. </a:t>
            </a:r>
            <a:endParaRPr lang="fr-FR" sz="2400" b="1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852765" y="163513"/>
            <a:ext cx="5405134" cy="52322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La réalité des risques des APE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06951" y="3717032"/>
            <a:ext cx="851226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Mais l'APE AO placera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sur le même terrain de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jeu le </a:t>
            </a:r>
          </a:p>
          <a:p>
            <a:pPr algn="ctr" eaLnBrk="1" hangingPunct="1"/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producteur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français produisant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1 000 t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de blé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(133 ha</a:t>
            </a:r>
          </a:p>
          <a:p>
            <a:pPr algn="ctr" eaLnBrk="1" hangingPunct="1"/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 à 75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quintaux/ha)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et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son collègue sahélien produisant </a:t>
            </a:r>
            <a:endParaRPr lang="fr-FR" sz="2400" b="1" dirty="0" smtClean="0">
              <a:solidFill>
                <a:srgbClr val="008000"/>
              </a:solidFill>
              <a:cs typeface="Times New Roman" pitchFamily="18" charset="0"/>
            </a:endParaRPr>
          </a:p>
          <a:p>
            <a:pPr algn="ctr" eaLnBrk="1" hangingPunct="1"/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1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t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de mil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,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sorgho ou maïs (2 ha par actif à 5 </a:t>
            </a:r>
          </a:p>
          <a:p>
            <a:pPr algn="ctr" eaLnBrk="1" hangingPunct="1"/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quintaux/ha), le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premier recevant en outre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61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000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€ </a:t>
            </a:r>
          </a:p>
          <a:p>
            <a:pPr algn="ctr" eaLnBrk="1" hangingPunct="1"/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d'aides directes et </a:t>
            </a:r>
            <a:r>
              <a:rPr lang="fr-FR" sz="2400" b="1" dirty="0">
                <a:solidFill>
                  <a:srgbClr val="008000"/>
                </a:solidFill>
                <a:cs typeface="Times New Roman" pitchFamily="18" charset="0"/>
              </a:rPr>
              <a:t>le second rien. 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Car le droit de douane </a:t>
            </a:r>
          </a:p>
          <a:p>
            <a:pPr algn="ctr" eaLnBrk="1" hangingPunct="1"/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de</a:t>
            </a:r>
            <a:r>
              <a:rPr lang="fr-FR" sz="2400" b="1" dirty="0" smtClean="0">
                <a:solidFill>
                  <a:srgbClr val="008000"/>
                </a:solidFill>
                <a:cs typeface="Times New Roman" pitchFamily="18" charset="0"/>
              </a:rPr>
              <a:t> ces céréales baissera de 5% à 0% avec l'APE AO.</a:t>
            </a:r>
            <a:endParaRPr lang="fr-FR" sz="2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29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07504" y="836712"/>
            <a:ext cx="9036496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L’APE est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si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absurde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que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l’AO n‘a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cessé de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dénoncer depuis le début de la négociation en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2002, bien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que l'UE a essayé "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d'acheter" son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accord avec la carotte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financière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263133" y="163513"/>
            <a:ext cx="4584397" cy="52322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La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dénonciation des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APE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04526" y="2210088"/>
            <a:ext cx="8759962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La Chambre des Communes a conclu le 23 mars 2005 : </a:t>
            </a:r>
            <a:endParaRPr lang="fr-F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Nous ne </a:t>
            </a:r>
            <a:r>
              <a:rPr lang="fr-FR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pensons pas qu'on devrait demander aux Etats </a:t>
            </a:r>
            <a:endParaRPr lang="fr-FR" sz="2400" b="1" i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ACP d'ouvrir </a:t>
            </a:r>
            <a:r>
              <a:rPr lang="fr-FR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leurs marchés aux produits agricoles de </a:t>
            </a:r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l'UE</a:t>
            </a:r>
          </a:p>
          <a:p>
            <a:pPr algn="ctr"/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avant que </a:t>
            </a:r>
            <a:r>
              <a:rPr lang="fr-FR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leurs subventions ayant des effets de </a:t>
            </a:r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distorsion</a:t>
            </a:r>
          </a:p>
          <a:p>
            <a:pPr algn="ctr"/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des échanges </a:t>
            </a:r>
            <a:r>
              <a:rPr lang="fr-FR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aient </a:t>
            </a:r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été supprimées »</a:t>
            </a:r>
            <a:endParaRPr lang="fr-FR" sz="2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3737" y="4270444"/>
            <a:ext cx="882004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Pour l’Assemblée Nationale française "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Si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Commission 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persiste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l'Europe commettra une erreur politique, </a:t>
            </a:r>
            <a:endParaRPr lang="fr-FR" sz="2400" b="1" i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tactique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économique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et géostratégique…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Pouvons-nous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vraiment prendre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 responsabilité de conduire l'Afrique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…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vers davantage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 chaos, sous couvert de respecter 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les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règles de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l'OMC ?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Rapport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J.-C. Lefort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 juillet 2006</a:t>
            </a:r>
          </a:p>
        </p:txBody>
      </p:sp>
    </p:spTree>
    <p:extLst>
      <p:ext uri="{BB962C8B-B14F-4D97-AF65-F5344CB8AC3E}">
        <p14:creationId xmlns:p14="http://schemas.microsoft.com/office/powerpoint/2010/main" val="109119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263133" y="163513"/>
            <a:ext cx="4584397" cy="52322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La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dénonciation des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APE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-36512" y="1336700"/>
            <a:ext cx="9204764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 16 juin 2008 Christiane </a:t>
            </a:r>
            <a:r>
              <a:rPr lang="fr-FR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Taubira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actuelle Ministre de la </a:t>
            </a:r>
            <a:endParaRPr lang="fr-F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Justice, rendait un rapport sur les APE au Pt Sarkozy :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Il 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n'y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 pas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d'exemple d'ouverture de marché qui ait conduit au </a:t>
            </a:r>
            <a:endParaRPr lang="fr-FR" sz="2400" b="1" i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développement…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L'UE devrait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reconnaitre le droit des 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pays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pauvres à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 nourrir 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eux-mêmes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en leur permettant </a:t>
            </a:r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d'exclure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les produits agricoles de </a:t>
            </a:r>
            <a:r>
              <a:rPr lang="fr-FR" sz="24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 libéralisation commerciale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0834" y="4437112"/>
            <a:ext cx="904767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Le 19 mars 2012, l'ancien Gouverneur de la Banque centrale </a:t>
            </a:r>
            <a:endParaRPr lang="fr-F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du </a:t>
            </a:r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Nigeria, le 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Pr </a:t>
            </a:r>
            <a:r>
              <a:rPr lang="fr-FR" sz="2400" b="1" dirty="0" err="1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Chukwuma</a:t>
            </a:r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Soludo</a:t>
            </a:r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, a averti que signer des </a:t>
            </a:r>
            <a:endParaRPr lang="fr-F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APE </a:t>
            </a:r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conduirait à un "</a:t>
            </a:r>
            <a:r>
              <a:rPr lang="fr-FR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second </a:t>
            </a:r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esclavage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".</a:t>
            </a:r>
            <a:endParaRPr lang="fr-FR" sz="2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1520" y="49411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58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868796" y="87015"/>
            <a:ext cx="5446043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CEDEAO ne doit pas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signer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l'APE 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 de conclure le Doha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Round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-59810" y="1124744"/>
            <a:ext cx="926247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Puisque la Commission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 refusé de traiter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des subventions </a:t>
            </a:r>
            <a:endParaRPr lang="fr-F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agricoles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dans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l'APE au prétexte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que cela relève de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l'OMC,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l’AO ne pourra pas attaquer le dumping de l’UE </a:t>
            </a:r>
            <a:endParaRPr lang="fr-FR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85275" y="2492896"/>
            <a:ext cx="841288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Signer l'APE avant 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de conclure le Doha </a:t>
            </a:r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Round réduirait </a:t>
            </a:r>
            <a:endParaRPr lang="fr-FR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é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normément les </a:t>
            </a:r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mesures de sauvegarde de la CEDEAO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25205" y="3524815"/>
            <a:ext cx="867160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L’AO ne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peut signer l'APE sans connaître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l'érosion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 préférences sur le marché de l'UE qui découlera </a:t>
            </a:r>
            <a:endParaRPr lang="fr-F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du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Doha Round et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des </a:t>
            </a:r>
            <a:r>
              <a:rPr lang="fr-FR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autres accords </a:t>
            </a:r>
            <a:r>
              <a:rPr lang="fr-F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bilatéraux de l’UE</a:t>
            </a:r>
            <a:endParaRPr lang="fr-FR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37439" y="4941168"/>
            <a:ext cx="9220793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Alors qu’à l’OMC les propositions de réduction des droits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de douane portent sur 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les DD 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consolidés – droits maxima</a:t>
            </a:r>
          </a:p>
          <a:p>
            <a:pPr algn="ctr"/>
            <a:r>
              <a:rPr lang="fr-FR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utorisés – l’APE prescrit que 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les DD "</a:t>
            </a:r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actuellement </a:t>
            </a:r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appliqués</a:t>
            </a:r>
          </a:p>
          <a:p>
            <a:pPr algn="ctr"/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au </a:t>
            </a:r>
            <a:r>
              <a:rPr lang="fr-FR" sz="2400" b="1" i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commerce entre les parties ne seront pas </a:t>
            </a:r>
            <a:r>
              <a:rPr lang="fr-FR" sz="24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augmentés"</a:t>
            </a:r>
            <a:r>
              <a:rPr lang="fr-FR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   </a:t>
            </a:r>
            <a:endParaRPr lang="fr-FR" sz="2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35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44113" y="116632"/>
            <a:ext cx="7289047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La ratification de l'APE Afrique de l'Ouest 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réduirait énormément ses recettes douanières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92830" y="1412776"/>
            <a:ext cx="799161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L'AO perdrait énormément de droits de douane sur 82% de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ses importations venant de l'UE – 1,146 Md€ </a:t>
            </a:r>
            <a:r>
              <a:rPr lang="fr-FR" sz="2400" b="1" dirty="0">
                <a:solidFill>
                  <a:srgbClr val="0000FF"/>
                </a:solidFill>
                <a:cs typeface="Arial" panose="020B0604020202020204" pitchFamily="34" charset="0"/>
              </a:rPr>
              <a:t>après 5 ans </a:t>
            </a:r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et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2,877 Md€ après 20 ans (avec le détournement de trafic au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profit de l'UE), dont 474 M€ après 5 ans et 1,255 Md€ après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20 ans pour les 12 PMA qui les conserveraient sans l'APE.</a:t>
            </a:r>
            <a:endParaRPr lang="fr-FR" sz="2400" b="1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38252" y="3789040"/>
            <a:ext cx="7518084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L'AO perdrait énormément de taxes à l'exportation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dont la hausse est interdite par l'APE, une aberration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cs typeface="Arial" panose="020B0604020202020204" pitchFamily="34" charset="0"/>
              </a:rPr>
              <a:t>c</a:t>
            </a:r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ompte tenu des pertes de </a:t>
            </a:r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DD </a:t>
            </a:r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à l'importation, de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l'explosion démographique de 2014 (340 millions) à 2050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(510 millions), et puisque ces taxes dépassent dans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certains pays (dont CI) les droits à l'importation.</a:t>
            </a:r>
            <a:endParaRPr lang="fr-FR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99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496" y="188640"/>
            <a:ext cx="9188221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Calendrier des pertes de droits de douane et des gains à partir de 2020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3248" y="1418000"/>
            <a:ext cx="893020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DD annuels à payer à l'UE de 150 M€ (199,2 M$ en 2013) dès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2015 – sur les exportations de CI, Ghana et Nigéria vers l'UE s'ils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refusent de signer l'APE – sont à comparer aux 1,146 Md€ de pertes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annuelles de DD sur les importations venant de l'UE de 2020 à 2029,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passant à 2,510 Md€ de 2030 à 2034 puis à 2,877 Md€ en 2035. 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85244" y="3861048"/>
            <a:ext cx="8509253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Compte tenu des DD de 150 M€ continuant à être payés à l'UE,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les gains nets </a:t>
            </a:r>
            <a:r>
              <a:rPr lang="fr-FR" sz="2400" b="1" dirty="0" smtClean="0">
                <a:solidFill>
                  <a:srgbClr val="008000"/>
                </a:solidFill>
              </a:rPr>
              <a:t>sans APE liées </a:t>
            </a:r>
            <a:r>
              <a:rPr lang="fr-FR" sz="2400" b="1" dirty="0" smtClean="0">
                <a:solidFill>
                  <a:srgbClr val="008000"/>
                </a:solidFill>
              </a:rPr>
              <a:t>à l'absence de pertes de DD </a:t>
            </a:r>
            <a:r>
              <a:rPr lang="fr-FR" sz="2400" b="1" dirty="0" smtClean="0">
                <a:solidFill>
                  <a:srgbClr val="008000"/>
                </a:solidFill>
              </a:rPr>
              <a:t>seraient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 11,460 </a:t>
            </a:r>
            <a:r>
              <a:rPr lang="fr-FR" sz="2400" b="1" dirty="0" smtClean="0">
                <a:solidFill>
                  <a:srgbClr val="008000"/>
                </a:solidFill>
              </a:rPr>
              <a:t>Md€ de 2020 à 2029 et de 12,550 Md€ de 2030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à 2034, soit un total cumulé de 21,010 Md€ après déduction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des 3 Md€ </a:t>
            </a:r>
            <a:r>
              <a:rPr lang="fr-FR" sz="2400" b="1" dirty="0" smtClean="0">
                <a:solidFill>
                  <a:srgbClr val="008000"/>
                </a:solidFill>
              </a:rPr>
              <a:t>de DD SPG payés </a:t>
            </a:r>
            <a:r>
              <a:rPr lang="fr-FR" sz="2400" b="1" dirty="0" smtClean="0">
                <a:solidFill>
                  <a:srgbClr val="008000"/>
                </a:solidFill>
              </a:rPr>
              <a:t>sur les exportations vers </a:t>
            </a:r>
            <a:r>
              <a:rPr lang="fr-FR" sz="2400" b="1" dirty="0" smtClean="0">
                <a:solidFill>
                  <a:srgbClr val="008000"/>
                </a:solidFill>
              </a:rPr>
              <a:t>l'UE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 2015 à </a:t>
            </a:r>
            <a:r>
              <a:rPr lang="fr-FR" sz="2400" b="1" dirty="0" smtClean="0">
                <a:solidFill>
                  <a:srgbClr val="008000"/>
                </a:solidFill>
              </a:rPr>
              <a:t>2034, auxquels s'ajouteront 2,727 Md€ en 2035. </a:t>
            </a:r>
            <a:endParaRPr lang="fr-FR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210867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742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117611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14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29396" y="87015"/>
            <a:ext cx="5378908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Fonds de solidarité régionale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-27726" y="760636"/>
            <a:ext cx="9266319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Déclaration de la société civile d'Afrique de l'Ouest a proposé à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Dakar le 14 janvier 2014 qu'un Fonds </a:t>
            </a:r>
            <a:r>
              <a:rPr lang="fr-FR" sz="2400" b="1" dirty="0">
                <a:solidFill>
                  <a:srgbClr val="0000FF"/>
                </a:solidFill>
              </a:rPr>
              <a:t>régional </a:t>
            </a:r>
            <a:r>
              <a:rPr lang="fr-FR" sz="2400" b="1" dirty="0" smtClean="0">
                <a:solidFill>
                  <a:srgbClr val="0000FF"/>
                </a:solidFill>
              </a:rPr>
              <a:t>de solidarité rembourse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aux exportateurs de Côte d'Ivoire, du Ghana et du Nigéria les droits de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douane du SPG qui frapperaient leurs exportations dans l'UE si l'APE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régional n'est pas ratifié.  Droits estimés à 51,9 M$ pour le Ghana et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121 M$ pour la Côte d'Ivoire selon une étude 2012 du South Centre.   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48595" y="3429000"/>
            <a:ext cx="9229107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Ces montants sont voisins de ceux calculés par Solidarité pour 2013 :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199,2 M$ dont 52,3 M$ pour le Ghana, 131 M$ pour la CI, 15 M$ pour le Nigéria. Les 900 </a:t>
            </a:r>
            <a:r>
              <a:rPr lang="fr-FR" sz="2400" b="1" dirty="0" err="1" smtClean="0">
                <a:solidFill>
                  <a:srgbClr val="006600"/>
                </a:solidFill>
              </a:rPr>
              <a:t>MdFCFA</a:t>
            </a:r>
            <a:r>
              <a:rPr lang="fr-FR" sz="2400" b="1" dirty="0" smtClean="0">
                <a:solidFill>
                  <a:srgbClr val="006600"/>
                </a:solidFill>
              </a:rPr>
              <a:t>, soit 182,2 M$, avancés par </a:t>
            </a:r>
            <a:r>
              <a:rPr lang="fr-FR" sz="2400" b="1" dirty="0">
                <a:solidFill>
                  <a:srgbClr val="006600"/>
                </a:solidFill>
              </a:rPr>
              <a:t>la seule CI </a:t>
            </a:r>
            <a:r>
              <a:rPr lang="fr-FR" sz="2400" b="1" dirty="0" smtClean="0">
                <a:solidFill>
                  <a:srgbClr val="006600"/>
                </a:solidFill>
              </a:rPr>
              <a:t>et cités par </a:t>
            </a:r>
            <a:r>
              <a:rPr lang="fr-FR" sz="2400" b="1" dirty="0">
                <a:solidFill>
                  <a:srgbClr val="006600"/>
                </a:solidFill>
              </a:rPr>
              <a:t>Cheikh </a:t>
            </a:r>
            <a:r>
              <a:rPr lang="fr-FR" sz="2400" b="1" dirty="0" smtClean="0">
                <a:solidFill>
                  <a:srgbClr val="006600"/>
                </a:solidFill>
              </a:rPr>
              <a:t>Tidiane </a:t>
            </a:r>
            <a:r>
              <a:rPr lang="fr-FR" sz="2400" b="1" dirty="0" err="1" smtClean="0">
                <a:solidFill>
                  <a:srgbClr val="006600"/>
                </a:solidFill>
              </a:rPr>
              <a:t>Ndièye</a:t>
            </a:r>
            <a:r>
              <a:rPr lang="fr-FR" sz="2400" b="1" dirty="0" smtClean="0">
                <a:solidFill>
                  <a:srgbClr val="006600"/>
                </a:solidFill>
              </a:rPr>
              <a:t> durant le débat lié à sa </a:t>
            </a:r>
            <a:r>
              <a:rPr lang="fr-FR" sz="2400" b="1" dirty="0">
                <a:solidFill>
                  <a:srgbClr val="006600"/>
                </a:solidFill>
              </a:rPr>
              <a:t>conférence du 4 mai 2013 à Dakar </a:t>
            </a:r>
            <a:r>
              <a:rPr lang="fr-FR" sz="2400" b="1" dirty="0" smtClean="0">
                <a:solidFill>
                  <a:srgbClr val="006600"/>
                </a:solidFill>
              </a:rPr>
              <a:t>sur "</a:t>
            </a:r>
            <a:r>
              <a:rPr lang="fr-FR" sz="2400" b="1" i="1" dirty="0" smtClean="0">
                <a:solidFill>
                  <a:srgbClr val="006600"/>
                </a:solidFill>
              </a:rPr>
              <a:t>Le libre </a:t>
            </a:r>
            <a:r>
              <a:rPr lang="fr-FR" sz="2400" b="1" i="1" dirty="0">
                <a:solidFill>
                  <a:srgbClr val="006600"/>
                </a:solidFill>
              </a:rPr>
              <a:t>échange est-il la solution? Retour sur les </a:t>
            </a:r>
            <a:r>
              <a:rPr lang="fr-FR" sz="2400" b="1" i="1" dirty="0" smtClean="0">
                <a:solidFill>
                  <a:srgbClr val="006600"/>
                </a:solidFill>
              </a:rPr>
              <a:t>APE</a:t>
            </a:r>
            <a:r>
              <a:rPr lang="fr-FR" sz="2400" b="1" dirty="0" smtClean="0">
                <a:solidFill>
                  <a:srgbClr val="006600"/>
                </a:solidFill>
              </a:rPr>
              <a:t>" sont donc excessifs. Selon lui ces droits seraient compensés par une taxe de 0,5% sur les importations de la CEDEAO hors produits pétroliers plus d'autres financements demandés aux pays émergents  qui subiraient un détournement de trafic si l'APE est ratifié. </a:t>
            </a:r>
            <a:endParaRPr lang="fr-FR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4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63702" y="1724615"/>
            <a:ext cx="715599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199 </a:t>
            </a:r>
            <a:r>
              <a:rPr lang="fr-FR" sz="2400" b="1" dirty="0">
                <a:solidFill>
                  <a:srgbClr val="0000FF"/>
                </a:solidFill>
              </a:rPr>
              <a:t>M</a:t>
            </a:r>
            <a:r>
              <a:rPr lang="fr-FR" sz="2400" b="1" dirty="0" smtClean="0">
                <a:solidFill>
                  <a:srgbClr val="0000FF"/>
                </a:solidFill>
              </a:rPr>
              <a:t>$  (150 M€) de taxe à percevoir sur les </a:t>
            </a:r>
            <a:endParaRPr lang="fr-FR" sz="24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98,8 </a:t>
            </a:r>
            <a:r>
              <a:rPr lang="fr-FR" sz="2400" b="1" dirty="0" smtClean="0">
                <a:solidFill>
                  <a:srgbClr val="0000FF"/>
                </a:solidFill>
              </a:rPr>
              <a:t>Md$ </a:t>
            </a:r>
            <a:r>
              <a:rPr lang="fr-FR" sz="2400" b="1" dirty="0" smtClean="0">
                <a:solidFill>
                  <a:srgbClr val="0000FF"/>
                </a:solidFill>
              </a:rPr>
              <a:t>d'importations totales extra-AO </a:t>
            </a:r>
            <a:r>
              <a:rPr lang="fr-FR" sz="2400" b="1" dirty="0" smtClean="0">
                <a:solidFill>
                  <a:srgbClr val="0000FF"/>
                </a:solidFill>
              </a:rPr>
              <a:t>(dont 3 Md</a:t>
            </a:r>
            <a:r>
              <a:rPr lang="fr-FR" sz="2400" b="1" dirty="0" smtClean="0">
                <a:solidFill>
                  <a:srgbClr val="0000FF"/>
                </a:solidFill>
              </a:rPr>
              <a:t>$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de Mauritanie) seraient </a:t>
            </a:r>
            <a:r>
              <a:rPr lang="fr-FR" sz="2400" b="1" dirty="0" smtClean="0">
                <a:solidFill>
                  <a:srgbClr val="0000FF"/>
                </a:solidFill>
              </a:rPr>
              <a:t>couverts par une faible </a:t>
            </a:r>
            <a:r>
              <a:rPr lang="fr-FR" sz="2400" b="1" dirty="0" smtClean="0">
                <a:solidFill>
                  <a:srgbClr val="0000FF"/>
                </a:solidFill>
              </a:rPr>
              <a:t>taxe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annuelle de </a:t>
            </a:r>
            <a:r>
              <a:rPr lang="fr-FR" sz="2400" b="1" dirty="0" smtClean="0">
                <a:solidFill>
                  <a:srgbClr val="0000FF"/>
                </a:solidFill>
              </a:rPr>
              <a:t>0,2017</a:t>
            </a:r>
            <a:r>
              <a:rPr lang="fr-FR" sz="2400" b="1" dirty="0" smtClean="0">
                <a:solidFill>
                  <a:srgbClr val="0000FF"/>
                </a:solidFill>
              </a:rPr>
              <a:t>% sur ces importations extra-AO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3" name="ZoneTexte 1"/>
          <p:cNvSpPr txBox="1"/>
          <p:nvPr/>
        </p:nvSpPr>
        <p:spPr>
          <a:xfrm>
            <a:off x="467544" y="4149084"/>
            <a:ext cx="8008562" cy="1584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199 M$ de taxe annuelle </a:t>
            </a:r>
            <a:r>
              <a:rPr lang="fr-FR" sz="2400" b="1" dirty="0" err="1" smtClean="0">
                <a:solidFill>
                  <a:srgbClr val="008000"/>
                </a:solidFill>
              </a:rPr>
              <a:t>anti-APE</a:t>
            </a:r>
            <a:r>
              <a:rPr lang="fr-FR" sz="2400" b="1" dirty="0" smtClean="0">
                <a:solidFill>
                  <a:srgbClr val="008000"/>
                </a:solidFill>
              </a:rPr>
              <a:t> seraient imputés pour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49,5 M$ (25%) aux 12 PMA et 150 M$ (75%) aux 4 non PMA,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soit aussi 53,4 M$ (27%) aux 8 Etats UEMOA, 140 M$ (70%) 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aux 7 Etats CEDEAO non UEMOA et 6 M$ à la Mauritanie (3%)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82442" y="188640"/>
            <a:ext cx="7784182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 les importations extra-AO, en M$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899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0400" y="1508591"/>
            <a:ext cx="856035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214 millions et 23,8% de sous-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nutris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chroniques en ASS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2012-14, seule région où leur nombre augmente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où leur taux est le plus élevé (Asie du Sud : 15,8%)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39552" y="116632"/>
            <a:ext cx="8136904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alimentaire : les déficits augmentent en Afrique subsaharienne (ASS) et Afrique de l'Ouest (AO)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36512" y="3318083"/>
            <a:ext cx="933621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2001-2011 déficit alimentaire ASS: 375 M$ à 8,8 Md$, +33%/an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café+cacao+thé+épices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(CCTE): 3,7 à 19,6 Md$, +16%/an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6980" y="5046275"/>
            <a:ext cx="864550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Afrique de l'Ouest (AO): déficit de 732 M$ à 3,2 Md$, +14,4%/an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Sans CCTE: déficit de 2,8 Md$ à 10,6 Md$, +12,9%/an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0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629856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426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98672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81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840024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249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536180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559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47629" y="116632"/>
            <a:ext cx="7884811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taxe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0,2017% sur les importations extra-AO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07860" y="751344"/>
            <a:ext cx="8203977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CI apparait le grand gagnant qui aurait payé 131,5 M$ de DD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SPG contre une taxe </a:t>
            </a:r>
            <a:r>
              <a:rPr lang="fr-FR" sz="2400" b="1" dirty="0" err="1" smtClean="0">
                <a:solidFill>
                  <a:srgbClr val="0000FF"/>
                </a:solidFill>
              </a:rPr>
              <a:t>anti-APE</a:t>
            </a:r>
            <a:r>
              <a:rPr lang="fr-FR" sz="2400" b="1" dirty="0" smtClean="0">
                <a:solidFill>
                  <a:srgbClr val="0000FF"/>
                </a:solidFill>
              </a:rPr>
              <a:t> de 19,3 M$, le Ghana gagnerait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32,4 M$ (il aurait payé 52,3 M$ de droits) et le Nigéria semble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le gros perdant de 95,1 M$ (il paierait 110 M$ de taxe mais il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n'aurait payé que 15 M$ de DD. En fait le Nigéria est le plus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gros gagnant car, faisant 41,3% des importations d'AO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venant de l'UE, il perdrait 8,677 Md$ de DD de 2015 à 2034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et cela ruinerait ses ambitieux projets de développement. 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38362" y="4077072"/>
            <a:ext cx="8148063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Conclusion : il est essentiel que les Chefs d'Etat de l'AO ne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signent pas formellement l'APE mais coupent immédiatement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ponts avec l'UE en acceptant de passer tout de suite au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régime SPG pour les exportations de CI, Ghana et Nigéria.  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3679" y="5877272"/>
            <a:ext cx="834478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Il est non moins évident que l'UE ne peut pas politiquement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arrêter les financements du 11è FED comme des fonds de l'UE.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6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116632"/>
            <a:ext cx="8677440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Où en sont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sont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l'approbation et l'application de l'APE AO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46061" y="764704"/>
            <a:ext cx="8302979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0000FF"/>
                </a:solidFill>
              </a:rPr>
              <a:t>Les Chefs d'Etat </a:t>
            </a:r>
            <a:r>
              <a:rPr lang="fr-FR" sz="2400" b="1" dirty="0" smtClean="0">
                <a:solidFill>
                  <a:srgbClr val="0000FF"/>
                </a:solidFill>
              </a:rPr>
              <a:t>de </a:t>
            </a:r>
            <a:r>
              <a:rPr lang="fr-FR" sz="2400" b="1" dirty="0">
                <a:solidFill>
                  <a:srgbClr val="0000FF"/>
                </a:solidFill>
              </a:rPr>
              <a:t>la CEDEAO </a:t>
            </a:r>
            <a:r>
              <a:rPr lang="fr-FR" sz="2400" b="1" dirty="0" smtClean="0">
                <a:solidFill>
                  <a:srgbClr val="0000FF"/>
                </a:solidFill>
              </a:rPr>
              <a:t>ont </a:t>
            </a:r>
            <a:r>
              <a:rPr lang="fr-FR" sz="2400" b="1" dirty="0">
                <a:solidFill>
                  <a:srgbClr val="0000FF"/>
                </a:solidFill>
              </a:rPr>
              <a:t>confirmé le 10 juillet </a:t>
            </a:r>
            <a:r>
              <a:rPr lang="fr-FR" sz="2400" b="1" dirty="0" smtClean="0">
                <a:solidFill>
                  <a:srgbClr val="0000FF"/>
                </a:solidFill>
              </a:rPr>
              <a:t>2014 </a:t>
            </a:r>
            <a:r>
              <a:rPr lang="fr-FR" sz="2400" b="1" dirty="0">
                <a:solidFill>
                  <a:srgbClr val="0000FF"/>
                </a:solidFill>
              </a:rPr>
              <a:t>le </a:t>
            </a:r>
            <a:endParaRPr lang="fr-FR" sz="2400" b="1" dirty="0" smtClean="0">
              <a:solidFill>
                <a:srgbClr val="0000FF"/>
              </a:solidFill>
            </a:endParaRPr>
          </a:p>
          <a:p>
            <a:r>
              <a:rPr lang="fr-FR" sz="2400" b="1" dirty="0" smtClean="0">
                <a:solidFill>
                  <a:srgbClr val="0000FF"/>
                </a:solidFill>
              </a:rPr>
              <a:t>paraphe </a:t>
            </a:r>
            <a:r>
              <a:rPr lang="fr-FR" sz="2400" b="1" dirty="0">
                <a:solidFill>
                  <a:srgbClr val="0000FF"/>
                </a:solidFill>
              </a:rPr>
              <a:t>de l'APE par leurs négociateurs en chef le 30 juin </a:t>
            </a:r>
            <a:r>
              <a:rPr lang="fr-FR" sz="2400" b="1" dirty="0" smtClean="0">
                <a:solidFill>
                  <a:srgbClr val="0000FF"/>
                </a:solidFill>
              </a:rPr>
              <a:t>et les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ont instruit "</a:t>
            </a:r>
            <a:r>
              <a:rPr lang="fr-FR" sz="2400" b="1" i="1" dirty="0" smtClean="0">
                <a:solidFill>
                  <a:srgbClr val="0000FF"/>
                </a:solidFill>
              </a:rPr>
              <a:t>d’organiser</a:t>
            </a:r>
            <a:r>
              <a:rPr lang="fr-FR" sz="2400" b="1" i="1" dirty="0">
                <a:solidFill>
                  <a:srgbClr val="0000FF"/>
                </a:solidFill>
              </a:rPr>
              <a:t>, dans les meilleurs délais, la </a:t>
            </a:r>
            <a:r>
              <a:rPr lang="fr-FR" sz="2400" b="1" i="1" dirty="0" smtClean="0">
                <a:solidFill>
                  <a:srgbClr val="0000FF"/>
                </a:solidFill>
              </a:rPr>
              <a:t>signature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de l’Accord et </a:t>
            </a:r>
            <a:r>
              <a:rPr lang="fr-FR" sz="2400" b="1" i="1" dirty="0">
                <a:solidFill>
                  <a:srgbClr val="0000FF"/>
                </a:solidFill>
              </a:rPr>
              <a:t>sa ratification par tous les Etats </a:t>
            </a:r>
            <a:r>
              <a:rPr lang="fr-FR" sz="2400" b="1" i="1" dirty="0" smtClean="0">
                <a:solidFill>
                  <a:srgbClr val="0000FF"/>
                </a:solidFill>
              </a:rPr>
              <a:t>membres</a:t>
            </a:r>
            <a:r>
              <a:rPr lang="fr-FR" sz="2400" b="1" dirty="0" smtClean="0">
                <a:solidFill>
                  <a:srgbClr val="0000FF"/>
                </a:solidFill>
              </a:rPr>
              <a:t>" (EM).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Seuls 10 ou 11 des 16 EM ont signé.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CEDEAO et l'UEMOA doivent aussi signer.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11560" y="3212976"/>
            <a:ext cx="791242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008000"/>
                </a:solidFill>
              </a:rPr>
              <a:t>L</a:t>
            </a:r>
            <a:r>
              <a:rPr lang="fr-FR" sz="2400" b="1" dirty="0" smtClean="0">
                <a:solidFill>
                  <a:srgbClr val="008000"/>
                </a:solidFill>
              </a:rPr>
              <a:t>e </a:t>
            </a:r>
            <a:r>
              <a:rPr lang="fr-FR" sz="2400" b="1" dirty="0">
                <a:solidFill>
                  <a:srgbClr val="008000"/>
                </a:solidFill>
              </a:rPr>
              <a:t>Conseil des ministres de l'UE a autorisé le 12 </a:t>
            </a:r>
            <a:r>
              <a:rPr lang="fr-FR" sz="2400" b="1" dirty="0" smtClean="0">
                <a:solidFill>
                  <a:srgbClr val="008000"/>
                </a:solidFill>
              </a:rPr>
              <a:t>décembre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"</a:t>
            </a:r>
            <a:r>
              <a:rPr lang="fr-FR" sz="2400" b="1" i="1" dirty="0">
                <a:solidFill>
                  <a:srgbClr val="008000"/>
                </a:solidFill>
              </a:rPr>
              <a:t>la </a:t>
            </a:r>
            <a:r>
              <a:rPr lang="fr-FR" sz="2400" b="1" i="1" dirty="0" smtClean="0">
                <a:solidFill>
                  <a:srgbClr val="008000"/>
                </a:solidFill>
              </a:rPr>
              <a:t>signature </a:t>
            </a:r>
            <a:r>
              <a:rPr lang="fr-FR" sz="2400" b="1" i="1" dirty="0">
                <a:solidFill>
                  <a:srgbClr val="008000"/>
                </a:solidFill>
              </a:rPr>
              <a:t>et l'application provisoire</a:t>
            </a:r>
            <a:r>
              <a:rPr lang="fr-FR" sz="2400" b="1" dirty="0">
                <a:solidFill>
                  <a:srgbClr val="008000"/>
                </a:solidFill>
              </a:rPr>
              <a:t>" de </a:t>
            </a:r>
            <a:r>
              <a:rPr lang="fr-FR" sz="2400" b="1" dirty="0" smtClean="0">
                <a:solidFill>
                  <a:srgbClr val="008000"/>
                </a:solidFill>
              </a:rPr>
              <a:t>l'APE mais cela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n'inclut pas l'aide au développent qui relève des 28 EM.    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1520" y="44371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68936" y="4581128"/>
            <a:ext cx="8803307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Mais "</a:t>
            </a:r>
            <a:r>
              <a:rPr lang="fr-FR" sz="2400" b="1" i="1" dirty="0" smtClean="0">
                <a:solidFill>
                  <a:srgbClr val="0000FF"/>
                </a:solidFill>
              </a:rPr>
              <a:t>la </a:t>
            </a:r>
            <a:r>
              <a:rPr lang="fr-FR" sz="2400" b="1" i="1" dirty="0">
                <a:solidFill>
                  <a:srgbClr val="0000FF"/>
                </a:solidFill>
              </a:rPr>
              <a:t>signature et l'application </a:t>
            </a:r>
            <a:r>
              <a:rPr lang="fr-FR" sz="2400" b="1" i="1" dirty="0" smtClean="0">
                <a:solidFill>
                  <a:srgbClr val="0000FF"/>
                </a:solidFill>
              </a:rPr>
              <a:t>provisoire</a:t>
            </a:r>
            <a:r>
              <a:rPr lang="fr-FR" sz="2400" b="1" dirty="0" smtClean="0">
                <a:solidFill>
                  <a:srgbClr val="0000FF"/>
                </a:solidFill>
              </a:rPr>
              <a:t>" doivent être notifiés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à l'autre partie et cela n'est pas encore intervenu. Heureusement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car l'application provisoire notifiée déclenche toutes les contraintes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pesant sur l'AO : baisse des DD après 5 ans, interdiction immédiate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d'augmenter les taxes à l'exportation, clause NPF…  </a:t>
            </a:r>
            <a:endParaRPr lang="fr-FR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5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9088" y="764704"/>
            <a:ext cx="8909747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Dans l'UE la ratification des accords commerciaux est faite par le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Conseil après approbation du </a:t>
            </a:r>
            <a:r>
              <a:rPr lang="fr-FR" sz="2400" b="1" dirty="0" smtClean="0">
                <a:solidFill>
                  <a:srgbClr val="0000FF"/>
                </a:solidFill>
              </a:rPr>
              <a:t>PE, et </a:t>
            </a:r>
            <a:r>
              <a:rPr lang="fr-FR" sz="2400" b="1" dirty="0" smtClean="0">
                <a:solidFill>
                  <a:srgbClr val="0000FF"/>
                </a:solidFill>
              </a:rPr>
              <a:t>des Parlements des </a:t>
            </a:r>
            <a:r>
              <a:rPr lang="fr-FR" sz="2400" b="1" dirty="0" smtClean="0">
                <a:solidFill>
                  <a:srgbClr val="0000FF"/>
                </a:solidFill>
              </a:rPr>
              <a:t>EM pour</a:t>
            </a:r>
            <a:endParaRPr lang="fr-FR" sz="24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"accords </a:t>
            </a:r>
            <a:r>
              <a:rPr lang="fr-FR" sz="2400" b="1" dirty="0" smtClean="0">
                <a:solidFill>
                  <a:srgbClr val="0000FF"/>
                </a:solidFill>
              </a:rPr>
              <a:t>mixtes</a:t>
            </a:r>
            <a:r>
              <a:rPr lang="fr-FR" sz="2400" b="1" dirty="0" smtClean="0">
                <a:solidFill>
                  <a:srgbClr val="0000FF"/>
                </a:solidFill>
              </a:rPr>
              <a:t>", cas </a:t>
            </a:r>
            <a:r>
              <a:rPr lang="fr-FR" sz="2400" b="1" dirty="0" smtClean="0">
                <a:solidFill>
                  <a:srgbClr val="0000FF"/>
                </a:solidFill>
              </a:rPr>
              <a:t>des </a:t>
            </a:r>
            <a:r>
              <a:rPr lang="fr-FR" sz="2400" b="1" dirty="0" smtClean="0">
                <a:solidFill>
                  <a:srgbClr val="0000FF"/>
                </a:solidFill>
              </a:rPr>
              <a:t>APE car le FED est financé par les EM.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ratification du </a:t>
            </a:r>
            <a:r>
              <a:rPr lang="fr-FR" sz="2400" b="1" dirty="0" smtClean="0">
                <a:solidFill>
                  <a:srgbClr val="0000FF"/>
                </a:solidFill>
              </a:rPr>
              <a:t>PE est prévue </a:t>
            </a:r>
            <a:r>
              <a:rPr lang="fr-FR" sz="2400" b="1" dirty="0" smtClean="0">
                <a:solidFill>
                  <a:srgbClr val="0000FF"/>
                </a:solidFill>
              </a:rPr>
              <a:t>le </a:t>
            </a:r>
            <a:r>
              <a:rPr lang="fr-FR" sz="2400" b="1" dirty="0" smtClean="0">
                <a:solidFill>
                  <a:srgbClr val="0000FF"/>
                </a:solidFill>
              </a:rPr>
              <a:t>7 juillet. </a:t>
            </a:r>
            <a:r>
              <a:rPr lang="fr-FR" sz="2400" b="1" dirty="0" smtClean="0">
                <a:solidFill>
                  <a:srgbClr val="0000FF"/>
                </a:solidFill>
              </a:rPr>
              <a:t>Celle des </a:t>
            </a:r>
            <a:r>
              <a:rPr lang="fr-FR" sz="2400" b="1" dirty="0" smtClean="0">
                <a:solidFill>
                  <a:srgbClr val="0000FF"/>
                </a:solidFill>
              </a:rPr>
              <a:t>EM </a:t>
            </a:r>
            <a:r>
              <a:rPr lang="fr-FR" sz="2400" b="1" dirty="0" smtClean="0">
                <a:solidFill>
                  <a:srgbClr val="0000FF"/>
                </a:solidFill>
              </a:rPr>
              <a:t>prendra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plusieurs années car si l'APE </a:t>
            </a:r>
            <a:r>
              <a:rPr lang="fr-FR" sz="2400" b="1" dirty="0" err="1" smtClean="0">
                <a:solidFill>
                  <a:srgbClr val="0000FF"/>
                </a:solidFill>
              </a:rPr>
              <a:t>Cariforum</a:t>
            </a:r>
            <a:r>
              <a:rPr lang="fr-FR" sz="2400" b="1" dirty="0">
                <a:solidFill>
                  <a:srgbClr val="0000FF"/>
                </a:solidFill>
              </a:rPr>
              <a:t> </a:t>
            </a:r>
            <a:r>
              <a:rPr lang="fr-FR" sz="2400" b="1" dirty="0" smtClean="0">
                <a:solidFill>
                  <a:srgbClr val="0000FF"/>
                </a:solidFill>
              </a:rPr>
              <a:t>a été signé </a:t>
            </a:r>
            <a:r>
              <a:rPr lang="fr-FR" sz="2400" b="1" dirty="0">
                <a:solidFill>
                  <a:srgbClr val="0000FF"/>
                </a:solidFill>
              </a:rPr>
              <a:t>et </a:t>
            </a:r>
            <a:r>
              <a:rPr lang="fr-FR" sz="2400" b="1" dirty="0" smtClean="0">
                <a:solidFill>
                  <a:srgbClr val="0000FF"/>
                </a:solidFill>
              </a:rPr>
              <a:t>appliqué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provisoirement </a:t>
            </a:r>
            <a:r>
              <a:rPr lang="fr-FR" sz="2400" b="1" dirty="0">
                <a:solidFill>
                  <a:srgbClr val="0000FF"/>
                </a:solidFill>
              </a:rPr>
              <a:t>depuis novembre </a:t>
            </a:r>
            <a:r>
              <a:rPr lang="fr-FR" sz="2400" b="1" dirty="0" smtClean="0">
                <a:solidFill>
                  <a:srgbClr val="0000FF"/>
                </a:solidFill>
              </a:rPr>
              <a:t>2008 </a:t>
            </a:r>
            <a:r>
              <a:rPr lang="fr-FR" sz="2400" b="1" dirty="0" smtClean="0">
                <a:solidFill>
                  <a:srgbClr val="0000FF"/>
                </a:solidFill>
              </a:rPr>
              <a:t>seuls </a:t>
            </a:r>
            <a:r>
              <a:rPr lang="fr-FR" sz="2400" b="1" dirty="0" smtClean="0">
                <a:solidFill>
                  <a:srgbClr val="0000FF"/>
                </a:solidFill>
              </a:rPr>
              <a:t>16 EM de </a:t>
            </a:r>
            <a:r>
              <a:rPr lang="fr-FR" sz="2400" b="1" dirty="0" smtClean="0">
                <a:solidFill>
                  <a:srgbClr val="0000FF"/>
                </a:solidFill>
              </a:rPr>
              <a:t>l'UE28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et </a:t>
            </a:r>
            <a:r>
              <a:rPr lang="fr-FR" sz="2400" b="1" dirty="0" smtClean="0">
                <a:solidFill>
                  <a:srgbClr val="0000FF"/>
                </a:solidFill>
              </a:rPr>
              <a:t>7 </a:t>
            </a:r>
            <a:r>
              <a:rPr lang="fr-FR" sz="2400" b="1" dirty="0" smtClean="0">
                <a:solidFill>
                  <a:srgbClr val="0000FF"/>
                </a:solidFill>
              </a:rPr>
              <a:t>des </a:t>
            </a:r>
            <a:r>
              <a:rPr lang="fr-FR" sz="2400" b="1" dirty="0" smtClean="0">
                <a:solidFill>
                  <a:srgbClr val="0000FF"/>
                </a:solidFill>
              </a:rPr>
              <a:t>15 EM du </a:t>
            </a:r>
            <a:r>
              <a:rPr lang="fr-FR" sz="2400" b="1" dirty="0" err="1" smtClean="0">
                <a:solidFill>
                  <a:srgbClr val="0000FF"/>
                </a:solidFill>
              </a:rPr>
              <a:t>Cariforum</a:t>
            </a:r>
            <a:r>
              <a:rPr lang="fr-FR" sz="2400" b="1" dirty="0" smtClean="0">
                <a:solidFill>
                  <a:srgbClr val="0000FF"/>
                </a:solidFill>
              </a:rPr>
              <a:t> </a:t>
            </a:r>
            <a:r>
              <a:rPr lang="fr-FR" sz="2400" b="1" dirty="0" smtClean="0">
                <a:solidFill>
                  <a:srgbClr val="0000FF"/>
                </a:solidFill>
              </a:rPr>
              <a:t>l'avaient ratifié </a:t>
            </a:r>
            <a:r>
              <a:rPr lang="fr-FR" sz="2400" b="1" dirty="0" smtClean="0">
                <a:solidFill>
                  <a:srgbClr val="0000FF"/>
                </a:solidFill>
              </a:rPr>
              <a:t>en août </a:t>
            </a:r>
            <a:r>
              <a:rPr lang="fr-FR" sz="2400" b="1" dirty="0" smtClean="0">
                <a:solidFill>
                  <a:srgbClr val="0000FF"/>
                </a:solidFill>
              </a:rPr>
              <a:t>2014. 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116632"/>
            <a:ext cx="8677440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Où en sont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sont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l'approbation et l'application de l'APE AO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39552" y="3606114"/>
            <a:ext cx="838940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Si 1 seul EM ne ratifie pas l'APE </a:t>
            </a:r>
            <a:r>
              <a:rPr lang="fr-FR" sz="2400" b="1" dirty="0" smtClean="0">
                <a:solidFill>
                  <a:srgbClr val="008000"/>
                </a:solidFill>
              </a:rPr>
              <a:t>est </a:t>
            </a:r>
            <a:r>
              <a:rPr lang="fr-FR" sz="2400" b="1" dirty="0" smtClean="0">
                <a:solidFill>
                  <a:srgbClr val="008000"/>
                </a:solidFill>
              </a:rPr>
              <a:t>enterré, d'où l'urgence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de l'information et des pressions sur les parlementaires français.  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3434" y="4604935"/>
            <a:ext cx="897540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La Commission européenne a déclaré qu'elle arrêterait le libre accès</a:t>
            </a:r>
          </a:p>
          <a:p>
            <a:r>
              <a:rPr lang="fr-FR" sz="2400" b="1" dirty="0">
                <a:solidFill>
                  <a:srgbClr val="0000FF"/>
                </a:solidFill>
              </a:rPr>
              <a:t>à</a:t>
            </a:r>
            <a:r>
              <a:rPr lang="fr-FR" sz="2400" b="1" dirty="0" smtClean="0">
                <a:solidFill>
                  <a:srgbClr val="0000FF"/>
                </a:solidFill>
              </a:rPr>
              <a:t> son marché pour la CI, le Ghana et le Nigéria s'ils n'ont pas avancé 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dans la ratification avant le 1</a:t>
            </a:r>
            <a:r>
              <a:rPr lang="fr-FR" sz="2400" b="1" baseline="30000" dirty="0" smtClean="0">
                <a:solidFill>
                  <a:srgbClr val="0000FF"/>
                </a:solidFill>
              </a:rPr>
              <a:t>er</a:t>
            </a:r>
            <a:r>
              <a:rPr lang="fr-FR" sz="2400" b="1" dirty="0" smtClean="0">
                <a:solidFill>
                  <a:srgbClr val="0000FF"/>
                </a:solidFill>
              </a:rPr>
              <a:t> octobre </a:t>
            </a:r>
            <a:r>
              <a:rPr lang="fr-FR" sz="2400" b="1" dirty="0" smtClean="0">
                <a:solidFill>
                  <a:srgbClr val="0000FF"/>
                </a:solidFill>
              </a:rPr>
              <a:t>2016,en </a:t>
            </a:r>
            <a:r>
              <a:rPr lang="fr-FR" sz="2400" b="1" dirty="0" smtClean="0">
                <a:solidFill>
                  <a:srgbClr val="0000FF"/>
                </a:solidFill>
              </a:rPr>
              <a:t>pratique le </a:t>
            </a:r>
            <a:r>
              <a:rPr lang="fr-FR" sz="2400" b="1" dirty="0" smtClean="0">
                <a:solidFill>
                  <a:srgbClr val="0000FF"/>
                </a:solidFill>
              </a:rPr>
              <a:t>01/08/16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51520" y="5949280"/>
            <a:ext cx="864647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La Commission DEV du PE doit remettre son avis incessamment et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ensuite la Commission INTA, qui approuvera </a:t>
            </a:r>
            <a:r>
              <a:rPr lang="fr-FR" sz="2400" b="1" dirty="0" smtClean="0">
                <a:solidFill>
                  <a:srgbClr val="008000"/>
                </a:solidFill>
              </a:rPr>
              <a:t>sûrement.</a:t>
            </a:r>
            <a:endParaRPr lang="fr-FR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4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497388"/>
              </p:ext>
            </p:extLst>
          </p:nvPr>
        </p:nvGraphicFramePr>
        <p:xfrm>
          <a:off x="0" y="0"/>
          <a:ext cx="9144000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227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3568" y="44624"/>
            <a:ext cx="7543860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des emplois, notamment ruraux : leçons du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RuralStruc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BM pour l’Afrique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47638" y="2147372"/>
            <a:ext cx="871142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8000"/>
                </a:solidFill>
              </a:rPr>
              <a:t>Compétitivité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</a:rPr>
              <a:t>supérieure</a:t>
            </a:r>
            <a:r>
              <a:rPr lang="en-US" sz="2400" b="1" dirty="0" smtClean="0">
                <a:solidFill>
                  <a:srgbClr val="008000"/>
                </a:solidFill>
              </a:rPr>
              <a:t> des exploitations </a:t>
            </a:r>
            <a:r>
              <a:rPr lang="en-US" sz="2400" b="1" dirty="0" err="1" smtClean="0">
                <a:solidFill>
                  <a:srgbClr val="008000"/>
                </a:solidFill>
              </a:rPr>
              <a:t>familiales</a:t>
            </a:r>
            <a:r>
              <a:rPr lang="en-US" sz="2400" b="1" dirty="0" smtClean="0">
                <a:solidFill>
                  <a:srgbClr val="008000"/>
                </a:solidFill>
              </a:rPr>
              <a:t> à </a:t>
            </a:r>
            <a:r>
              <a:rPr lang="en-US" sz="2400" b="1" dirty="0" err="1" smtClean="0">
                <a:solidFill>
                  <a:srgbClr val="008000"/>
                </a:solidFill>
              </a:rPr>
              <a:t>celle</a:t>
            </a:r>
            <a:r>
              <a:rPr lang="en-US" sz="2400" b="1" dirty="0" smtClean="0">
                <a:solidFill>
                  <a:srgbClr val="008000"/>
                </a:solidFill>
              </a:rPr>
              <a:t> des</a:t>
            </a:r>
          </a:p>
          <a:p>
            <a:pPr algn="ctr"/>
            <a:r>
              <a:rPr lang="en-US" sz="2400" b="1" dirty="0" err="1" smtClean="0">
                <a:solidFill>
                  <a:srgbClr val="008000"/>
                </a:solidFill>
              </a:rPr>
              <a:t>grandes</a:t>
            </a:r>
            <a:r>
              <a:rPr lang="en-US" sz="2400" b="1" dirty="0" smtClean="0">
                <a:solidFill>
                  <a:srgbClr val="008000"/>
                </a:solidFill>
              </a:rPr>
              <a:t> exploitations “</a:t>
            </a:r>
            <a:r>
              <a:rPr lang="en-US" sz="2400" b="1" dirty="0" err="1" smtClean="0">
                <a:solidFill>
                  <a:srgbClr val="008000"/>
                </a:solidFill>
              </a:rPr>
              <a:t>modernes</a:t>
            </a:r>
            <a:r>
              <a:rPr lang="en-US" sz="2400" b="1" dirty="0" smtClean="0">
                <a:solidFill>
                  <a:srgbClr val="008000"/>
                </a:solidFill>
              </a:rPr>
              <a:t>” pour le </a:t>
            </a:r>
            <a:r>
              <a:rPr lang="en-US" sz="2400" b="1" dirty="0" err="1" smtClean="0">
                <a:solidFill>
                  <a:srgbClr val="008000"/>
                </a:solidFill>
              </a:rPr>
              <a:t>coût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>
                <a:solidFill>
                  <a:srgbClr val="008000"/>
                </a:solidFill>
              </a:rPr>
              <a:t>de </a:t>
            </a:r>
            <a:r>
              <a:rPr lang="en-US" sz="2400" b="1" dirty="0" smtClean="0">
                <a:solidFill>
                  <a:srgbClr val="008000"/>
                </a:solidFill>
              </a:rPr>
              <a:t>production.</a:t>
            </a:r>
          </a:p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  Et </a:t>
            </a:r>
            <a:r>
              <a:rPr lang="en-US" sz="2400" b="1" dirty="0" err="1" smtClean="0">
                <a:solidFill>
                  <a:srgbClr val="008000"/>
                </a:solidFill>
              </a:rPr>
              <a:t>bien</a:t>
            </a:r>
            <a:r>
              <a:rPr lang="en-US" sz="2400" b="1" dirty="0" smtClean="0">
                <a:solidFill>
                  <a:srgbClr val="008000"/>
                </a:solidFill>
              </a:rPr>
              <a:t> plus </a:t>
            </a:r>
            <a:r>
              <a:rPr lang="en-US" sz="2400" b="1" dirty="0" err="1" smtClean="0">
                <a:solidFill>
                  <a:srgbClr val="008000"/>
                </a:solidFill>
              </a:rPr>
              <a:t>efficaces</a:t>
            </a:r>
            <a:r>
              <a:rPr lang="en-US" sz="2400" b="1" dirty="0" smtClean="0">
                <a:solidFill>
                  <a:srgbClr val="008000"/>
                </a:solidFill>
              </a:rPr>
              <a:t> pour absorber les </a:t>
            </a:r>
            <a:r>
              <a:rPr lang="en-US" sz="2400" b="1" dirty="0" err="1" smtClean="0">
                <a:solidFill>
                  <a:srgbClr val="008000"/>
                </a:solidFill>
              </a:rPr>
              <a:t>emplois</a:t>
            </a:r>
            <a:r>
              <a:rPr lang="en-US" sz="2400" b="1" dirty="0" smtClean="0">
                <a:solidFill>
                  <a:srgbClr val="008000"/>
                </a:solidFill>
              </a:rPr>
              <a:t> en zones </a:t>
            </a:r>
            <a:r>
              <a:rPr lang="en-US" sz="2400" b="1" dirty="0" err="1" smtClean="0">
                <a:solidFill>
                  <a:srgbClr val="008000"/>
                </a:solidFill>
              </a:rPr>
              <a:t>rurales</a:t>
            </a:r>
            <a:endParaRPr lang="en-US" sz="2400" b="1" dirty="0" smtClean="0">
              <a:solidFill>
                <a:srgbClr val="008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 face aux </a:t>
            </a:r>
            <a:r>
              <a:rPr lang="en-US" sz="2400" b="1" dirty="0" err="1" smtClean="0">
                <a:solidFill>
                  <a:srgbClr val="008000"/>
                </a:solidFill>
              </a:rPr>
              <a:t>secondes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</a:rPr>
              <a:t>bien</a:t>
            </a:r>
            <a:r>
              <a:rPr lang="en-US" sz="2400" b="1" dirty="0" smtClean="0">
                <a:solidFill>
                  <a:srgbClr val="008000"/>
                </a:solidFill>
              </a:rPr>
              <a:t> plus intensives en capital. 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7504" y="3966155"/>
            <a:ext cx="899169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 EF sont plus adaptées pour augmenter la production à moindre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coût par une intensification écologique des systèmes de production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3516" y="5027692"/>
            <a:ext cx="908498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8000"/>
                </a:solidFill>
              </a:rPr>
              <a:t>RuralStruc</a:t>
            </a:r>
            <a:r>
              <a:rPr lang="fr-FR" sz="2400" b="1" dirty="0" smtClean="0">
                <a:solidFill>
                  <a:srgbClr val="008000"/>
                </a:solidFill>
              </a:rPr>
              <a:t> recommande 3 actions aux Etats : 1) Sécuriser les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droits fonciers des EF; 2) Leur apporter des "biens publics" : </a:t>
            </a:r>
            <a:r>
              <a:rPr lang="fr-FR" sz="2400" b="1" dirty="0" err="1" smtClean="0">
                <a:solidFill>
                  <a:srgbClr val="008000"/>
                </a:solidFill>
              </a:rPr>
              <a:t>infor</a:t>
            </a:r>
            <a:r>
              <a:rPr lang="fr-FR" sz="2400" b="1" dirty="0" smtClean="0">
                <a:solidFill>
                  <a:srgbClr val="008000"/>
                </a:solidFill>
              </a:rPr>
              <a:t>-</a:t>
            </a: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</a:rPr>
              <a:t>mation</a:t>
            </a:r>
            <a:r>
              <a:rPr lang="fr-FR" sz="2400" b="1" dirty="0" smtClean="0">
                <a:solidFill>
                  <a:srgbClr val="008000"/>
                </a:solidFill>
              </a:rPr>
              <a:t>, formation, infrastructures rurales; 3) Soutenir l’organisation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des producteurs  pour renforcer leur poids dans les chaînes de valeur.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72204" y="1124744"/>
            <a:ext cx="914501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BM : "L’impact </a:t>
            </a:r>
            <a:r>
              <a:rPr lang="fr-FR" sz="2400" b="1" dirty="0">
                <a:solidFill>
                  <a:srgbClr val="0000FF"/>
                </a:solidFill>
              </a:rPr>
              <a:t>de </a:t>
            </a:r>
            <a:r>
              <a:rPr lang="fr-FR" sz="2400" b="1" dirty="0" smtClean="0">
                <a:solidFill>
                  <a:srgbClr val="0000FF"/>
                </a:solidFill>
              </a:rPr>
              <a:t>la croissance </a:t>
            </a:r>
            <a:r>
              <a:rPr lang="fr-FR" sz="2400" b="1" dirty="0">
                <a:solidFill>
                  <a:srgbClr val="0000FF"/>
                </a:solidFill>
              </a:rPr>
              <a:t>agricole </a:t>
            </a:r>
            <a:r>
              <a:rPr lang="fr-FR" sz="2400" b="1" dirty="0" smtClean="0">
                <a:solidFill>
                  <a:srgbClr val="0000FF"/>
                </a:solidFill>
              </a:rPr>
              <a:t>est </a:t>
            </a:r>
            <a:r>
              <a:rPr lang="fr-FR" sz="2400" b="1" dirty="0">
                <a:solidFill>
                  <a:srgbClr val="0000FF"/>
                </a:solidFill>
              </a:rPr>
              <a:t>de </a:t>
            </a:r>
            <a:r>
              <a:rPr lang="fr-FR" sz="2400" b="1" dirty="0" smtClean="0">
                <a:solidFill>
                  <a:srgbClr val="0000FF"/>
                </a:solidFill>
              </a:rPr>
              <a:t>2 à 4 fois + élevé que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celui </a:t>
            </a:r>
            <a:r>
              <a:rPr lang="fr-FR" sz="2400" b="1" dirty="0">
                <a:solidFill>
                  <a:srgbClr val="0000FF"/>
                </a:solidFill>
              </a:rPr>
              <a:t>de la croissance non </a:t>
            </a:r>
            <a:r>
              <a:rPr lang="fr-FR" sz="2400" b="1" dirty="0" smtClean="0">
                <a:solidFill>
                  <a:srgbClr val="0000FF"/>
                </a:solidFill>
              </a:rPr>
              <a:t>agricole sur </a:t>
            </a:r>
            <a:r>
              <a:rPr lang="fr-FR" sz="2400" b="1" dirty="0">
                <a:solidFill>
                  <a:srgbClr val="0000FF"/>
                </a:solidFill>
              </a:rPr>
              <a:t>les personnes les plus </a:t>
            </a:r>
            <a:r>
              <a:rPr lang="fr-FR" sz="2400" b="1" dirty="0" smtClean="0">
                <a:solidFill>
                  <a:srgbClr val="0000FF"/>
                </a:solidFill>
              </a:rPr>
              <a:t>pauvres"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37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3568" y="44624"/>
            <a:ext cx="7543860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des emplois, notamment ruraux : leçons du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RuralStruc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BM pour l’Afrique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47638" y="2147372"/>
            <a:ext cx="871142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8000"/>
                </a:solidFill>
              </a:rPr>
              <a:t>Compétitivité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</a:rPr>
              <a:t>supérieure</a:t>
            </a:r>
            <a:r>
              <a:rPr lang="en-US" sz="2400" b="1" dirty="0" smtClean="0">
                <a:solidFill>
                  <a:srgbClr val="008000"/>
                </a:solidFill>
              </a:rPr>
              <a:t> des exploitations </a:t>
            </a:r>
            <a:r>
              <a:rPr lang="en-US" sz="2400" b="1" dirty="0" err="1" smtClean="0">
                <a:solidFill>
                  <a:srgbClr val="008000"/>
                </a:solidFill>
              </a:rPr>
              <a:t>familiales</a:t>
            </a:r>
            <a:r>
              <a:rPr lang="en-US" sz="2400" b="1" dirty="0" smtClean="0">
                <a:solidFill>
                  <a:srgbClr val="008000"/>
                </a:solidFill>
              </a:rPr>
              <a:t> à </a:t>
            </a:r>
            <a:r>
              <a:rPr lang="en-US" sz="2400" b="1" dirty="0" err="1" smtClean="0">
                <a:solidFill>
                  <a:srgbClr val="008000"/>
                </a:solidFill>
              </a:rPr>
              <a:t>celle</a:t>
            </a:r>
            <a:r>
              <a:rPr lang="en-US" sz="2400" b="1" dirty="0" smtClean="0">
                <a:solidFill>
                  <a:srgbClr val="008000"/>
                </a:solidFill>
              </a:rPr>
              <a:t> des</a:t>
            </a:r>
          </a:p>
          <a:p>
            <a:pPr algn="ctr"/>
            <a:r>
              <a:rPr lang="en-US" sz="2400" b="1" dirty="0" err="1" smtClean="0">
                <a:solidFill>
                  <a:srgbClr val="008000"/>
                </a:solidFill>
              </a:rPr>
              <a:t>grandes</a:t>
            </a:r>
            <a:r>
              <a:rPr lang="en-US" sz="2400" b="1" dirty="0" smtClean="0">
                <a:solidFill>
                  <a:srgbClr val="008000"/>
                </a:solidFill>
              </a:rPr>
              <a:t> exploitations “</a:t>
            </a:r>
            <a:r>
              <a:rPr lang="en-US" sz="2400" b="1" dirty="0" err="1" smtClean="0">
                <a:solidFill>
                  <a:srgbClr val="008000"/>
                </a:solidFill>
              </a:rPr>
              <a:t>modernes</a:t>
            </a:r>
            <a:r>
              <a:rPr lang="en-US" sz="2400" b="1" dirty="0" smtClean="0">
                <a:solidFill>
                  <a:srgbClr val="008000"/>
                </a:solidFill>
              </a:rPr>
              <a:t>” pour le </a:t>
            </a:r>
            <a:r>
              <a:rPr lang="en-US" sz="2400" b="1" dirty="0" err="1" smtClean="0">
                <a:solidFill>
                  <a:srgbClr val="008000"/>
                </a:solidFill>
              </a:rPr>
              <a:t>coût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>
                <a:solidFill>
                  <a:srgbClr val="008000"/>
                </a:solidFill>
              </a:rPr>
              <a:t>de </a:t>
            </a:r>
            <a:r>
              <a:rPr lang="en-US" sz="2400" b="1" dirty="0" smtClean="0">
                <a:solidFill>
                  <a:srgbClr val="008000"/>
                </a:solidFill>
              </a:rPr>
              <a:t>production.</a:t>
            </a:r>
          </a:p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  Et </a:t>
            </a:r>
            <a:r>
              <a:rPr lang="en-US" sz="2400" b="1" dirty="0" err="1" smtClean="0">
                <a:solidFill>
                  <a:srgbClr val="008000"/>
                </a:solidFill>
              </a:rPr>
              <a:t>bien</a:t>
            </a:r>
            <a:r>
              <a:rPr lang="en-US" sz="2400" b="1" dirty="0" smtClean="0">
                <a:solidFill>
                  <a:srgbClr val="008000"/>
                </a:solidFill>
              </a:rPr>
              <a:t> plus </a:t>
            </a:r>
            <a:r>
              <a:rPr lang="en-US" sz="2400" b="1" dirty="0" err="1" smtClean="0">
                <a:solidFill>
                  <a:srgbClr val="008000"/>
                </a:solidFill>
              </a:rPr>
              <a:t>efficaces</a:t>
            </a:r>
            <a:r>
              <a:rPr lang="en-US" sz="2400" b="1" dirty="0" smtClean="0">
                <a:solidFill>
                  <a:srgbClr val="008000"/>
                </a:solidFill>
              </a:rPr>
              <a:t> pour absorber les </a:t>
            </a:r>
            <a:r>
              <a:rPr lang="en-US" sz="2400" b="1" dirty="0" err="1" smtClean="0">
                <a:solidFill>
                  <a:srgbClr val="008000"/>
                </a:solidFill>
              </a:rPr>
              <a:t>emplois</a:t>
            </a:r>
            <a:r>
              <a:rPr lang="en-US" sz="2400" b="1" dirty="0" smtClean="0">
                <a:solidFill>
                  <a:srgbClr val="008000"/>
                </a:solidFill>
              </a:rPr>
              <a:t> en zones </a:t>
            </a:r>
            <a:r>
              <a:rPr lang="en-US" sz="2400" b="1" dirty="0" err="1" smtClean="0">
                <a:solidFill>
                  <a:srgbClr val="008000"/>
                </a:solidFill>
              </a:rPr>
              <a:t>rurales</a:t>
            </a:r>
            <a:endParaRPr lang="en-US" sz="2400" b="1" dirty="0" smtClean="0">
              <a:solidFill>
                <a:srgbClr val="008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 face aux </a:t>
            </a:r>
            <a:r>
              <a:rPr lang="en-US" sz="2400" b="1" dirty="0" err="1" smtClean="0">
                <a:solidFill>
                  <a:srgbClr val="008000"/>
                </a:solidFill>
              </a:rPr>
              <a:t>secondes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</a:rPr>
              <a:t>bien</a:t>
            </a:r>
            <a:r>
              <a:rPr lang="en-US" sz="2400" b="1" dirty="0" smtClean="0">
                <a:solidFill>
                  <a:srgbClr val="008000"/>
                </a:solidFill>
              </a:rPr>
              <a:t> plus intensives en capital. 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7504" y="3966155"/>
            <a:ext cx="899169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 EF sont plus adaptées pour augmenter la production à moindre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coût par une intensification écologique des systèmes de production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3516" y="5027692"/>
            <a:ext cx="908498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8000"/>
                </a:solidFill>
              </a:rPr>
              <a:t>RuralStruc</a:t>
            </a:r>
            <a:r>
              <a:rPr lang="fr-FR" sz="2400" b="1" dirty="0" smtClean="0">
                <a:solidFill>
                  <a:srgbClr val="008000"/>
                </a:solidFill>
              </a:rPr>
              <a:t> recommande 3 actions aux Etats : 1) Sécuriser les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droits fonciers des EF; 2) Leur apporter des "biens publics" : </a:t>
            </a:r>
            <a:r>
              <a:rPr lang="fr-FR" sz="2400" b="1" dirty="0" err="1" smtClean="0">
                <a:solidFill>
                  <a:srgbClr val="008000"/>
                </a:solidFill>
              </a:rPr>
              <a:t>infor</a:t>
            </a:r>
            <a:r>
              <a:rPr lang="fr-FR" sz="2400" b="1" dirty="0" smtClean="0">
                <a:solidFill>
                  <a:srgbClr val="008000"/>
                </a:solidFill>
              </a:rPr>
              <a:t>-</a:t>
            </a: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</a:rPr>
              <a:t>mation</a:t>
            </a:r>
            <a:r>
              <a:rPr lang="fr-FR" sz="2400" b="1" dirty="0" smtClean="0">
                <a:solidFill>
                  <a:srgbClr val="008000"/>
                </a:solidFill>
              </a:rPr>
              <a:t>, formation, infrastructures rurales; 3) Soutenir l’organisation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des producteurs  pour renforcer leur poids dans les chaînes de valeur.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72204" y="1124744"/>
            <a:ext cx="914501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BM : "L’impact </a:t>
            </a:r>
            <a:r>
              <a:rPr lang="fr-FR" sz="2400" b="1" dirty="0">
                <a:solidFill>
                  <a:srgbClr val="0000FF"/>
                </a:solidFill>
              </a:rPr>
              <a:t>de </a:t>
            </a:r>
            <a:r>
              <a:rPr lang="fr-FR" sz="2400" b="1" dirty="0" smtClean="0">
                <a:solidFill>
                  <a:srgbClr val="0000FF"/>
                </a:solidFill>
              </a:rPr>
              <a:t>la croissance </a:t>
            </a:r>
            <a:r>
              <a:rPr lang="fr-FR" sz="2400" b="1" dirty="0">
                <a:solidFill>
                  <a:srgbClr val="0000FF"/>
                </a:solidFill>
              </a:rPr>
              <a:t>agricole </a:t>
            </a:r>
            <a:r>
              <a:rPr lang="fr-FR" sz="2400" b="1" dirty="0" smtClean="0">
                <a:solidFill>
                  <a:srgbClr val="0000FF"/>
                </a:solidFill>
              </a:rPr>
              <a:t>est </a:t>
            </a:r>
            <a:r>
              <a:rPr lang="fr-FR" sz="2400" b="1" dirty="0">
                <a:solidFill>
                  <a:srgbClr val="0000FF"/>
                </a:solidFill>
              </a:rPr>
              <a:t>de </a:t>
            </a:r>
            <a:r>
              <a:rPr lang="fr-FR" sz="2400" b="1" dirty="0" smtClean="0">
                <a:solidFill>
                  <a:srgbClr val="0000FF"/>
                </a:solidFill>
              </a:rPr>
              <a:t>2 à 4 fois + élevé que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celui </a:t>
            </a:r>
            <a:r>
              <a:rPr lang="fr-FR" sz="2400" b="1" dirty="0">
                <a:solidFill>
                  <a:srgbClr val="0000FF"/>
                </a:solidFill>
              </a:rPr>
              <a:t>de la croissance non </a:t>
            </a:r>
            <a:r>
              <a:rPr lang="fr-FR" sz="2400" b="1" dirty="0" smtClean="0">
                <a:solidFill>
                  <a:srgbClr val="0000FF"/>
                </a:solidFill>
              </a:rPr>
              <a:t>agricole sur </a:t>
            </a:r>
            <a:r>
              <a:rPr lang="fr-FR" sz="2400" b="1" dirty="0">
                <a:solidFill>
                  <a:srgbClr val="0000FF"/>
                </a:solidFill>
              </a:rPr>
              <a:t>les personnes les plus </a:t>
            </a:r>
            <a:r>
              <a:rPr lang="fr-FR" sz="2400" b="1" dirty="0" smtClean="0">
                <a:solidFill>
                  <a:srgbClr val="0000FF"/>
                </a:solidFill>
              </a:rPr>
              <a:t>pauvres"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48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7504" y="116632"/>
            <a:ext cx="9036496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compétitivité des EF liés aux agressions extérieures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42931" y="1052736"/>
            <a:ext cx="8577541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Liées au libre-échange </a:t>
            </a:r>
            <a:r>
              <a:rPr lang="fr-FR" sz="2800" b="1" dirty="0">
                <a:solidFill>
                  <a:srgbClr val="0000FF"/>
                </a:solidFill>
              </a:rPr>
              <a:t>promu par </a:t>
            </a:r>
            <a:r>
              <a:rPr lang="fr-FR" sz="2800" b="1" dirty="0" smtClean="0">
                <a:solidFill>
                  <a:srgbClr val="0000FF"/>
                </a:solidFill>
              </a:rPr>
              <a:t>l'OMC, </a:t>
            </a:r>
            <a:r>
              <a:rPr lang="fr-FR" sz="2800" b="1" dirty="0">
                <a:solidFill>
                  <a:srgbClr val="0000FF"/>
                </a:solidFill>
              </a:rPr>
              <a:t>les </a:t>
            </a:r>
            <a:r>
              <a:rPr lang="fr-FR" sz="2800" b="1" dirty="0" smtClean="0">
                <a:solidFill>
                  <a:srgbClr val="0000FF"/>
                </a:solidFill>
              </a:rPr>
              <a:t>APE et</a:t>
            </a:r>
          </a:p>
          <a:p>
            <a:r>
              <a:rPr lang="fr-FR" sz="2800" b="1" dirty="0" smtClean="0">
                <a:solidFill>
                  <a:srgbClr val="0000FF"/>
                </a:solidFill>
              </a:rPr>
              <a:t>l'érosion des préférences des ACP liées au TAFTA et CETA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2617748"/>
            <a:ext cx="87969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Liées aux appétits étrangers sur les terres agricoles d'ASS</a:t>
            </a:r>
            <a:endParaRPr lang="fr-FR" sz="2800" dirty="0">
              <a:solidFill>
                <a:srgbClr val="008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83412" y="3789040"/>
            <a:ext cx="7999306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Liées à la croyance que les capitaux privés extérieurs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 sont indispensables pour moderniser l'agriculture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africaine et prêts à s'investir sans les aides des Etats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39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431878"/>
              </p:ext>
            </p:extLst>
          </p:nvPr>
        </p:nvGraphicFramePr>
        <p:xfrm>
          <a:off x="0" y="44624"/>
          <a:ext cx="9108504" cy="68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907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3804</Words>
  <Application>Microsoft Office PowerPoint</Application>
  <PresentationFormat>Affichage à l'écran (4:3)</PresentationFormat>
  <Paragraphs>469</Paragraphs>
  <Slides>46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46</vt:i4>
      </vt:variant>
    </vt:vector>
  </HeadingPairs>
  <TitlesOfParts>
    <vt:vector size="4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</dc:creator>
  <cp:lastModifiedBy>Jacques Berthelot</cp:lastModifiedBy>
  <cp:revision>33</cp:revision>
  <dcterms:created xsi:type="dcterms:W3CDTF">2013-05-11T13:16:31Z</dcterms:created>
  <dcterms:modified xsi:type="dcterms:W3CDTF">2015-02-26T11:29:12Z</dcterms:modified>
</cp:coreProperties>
</file>